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5" r:id="rId3"/>
    <p:sldId id="644" r:id="rId4"/>
    <p:sldId id="645" r:id="rId6"/>
    <p:sldId id="646" r:id="rId7"/>
    <p:sldId id="647" r:id="rId8"/>
    <p:sldId id="681" r:id="rId9"/>
    <p:sldId id="648" r:id="rId10"/>
    <p:sldId id="649" r:id="rId11"/>
    <p:sldId id="682" r:id="rId12"/>
    <p:sldId id="678" r:id="rId13"/>
    <p:sldId id="683" r:id="rId14"/>
    <p:sldId id="651" r:id="rId15"/>
    <p:sldId id="652" r:id="rId16"/>
    <p:sldId id="653" r:id="rId17"/>
    <p:sldId id="684" r:id="rId18"/>
    <p:sldId id="686" r:id="rId19"/>
    <p:sldId id="687" r:id="rId20"/>
    <p:sldId id="688" r:id="rId21"/>
    <p:sldId id="654" r:id="rId22"/>
    <p:sldId id="707" r:id="rId23"/>
    <p:sldId id="708" r:id="rId24"/>
    <p:sldId id="709" r:id="rId25"/>
    <p:sldId id="710" r:id="rId26"/>
    <p:sldId id="679" r:id="rId27"/>
    <p:sldId id="656" r:id="rId28"/>
    <p:sldId id="657" r:id="rId29"/>
    <p:sldId id="658" r:id="rId30"/>
    <p:sldId id="659" r:id="rId31"/>
    <p:sldId id="680" r:id="rId32"/>
    <p:sldId id="700" r:id="rId33"/>
    <p:sldId id="701" r:id="rId34"/>
    <p:sldId id="697" r:id="rId35"/>
    <p:sldId id="698" r:id="rId36"/>
    <p:sldId id="705" r:id="rId37"/>
    <p:sldId id="706" r:id="rId38"/>
    <p:sldId id="699" r:id="rId39"/>
    <p:sldId id="702" r:id="rId40"/>
    <p:sldId id="704" r:id="rId41"/>
    <p:sldId id="703" r:id="rId42"/>
    <p:sldId id="665" r:id="rId43"/>
    <p:sldId id="689" r:id="rId44"/>
    <p:sldId id="675" r:id="rId45"/>
    <p:sldId id="676" r:id="rId46"/>
    <p:sldId id="669" r:id="rId47"/>
    <p:sldId id="671" r:id="rId48"/>
    <p:sldId id="677" r:id="rId49"/>
    <p:sldId id="672" r:id="rId50"/>
    <p:sldId id="673" r:id="rId51"/>
    <p:sldId id="674" r:id="rId52"/>
    <p:sldId id="690" r:id="rId53"/>
    <p:sldId id="691" r:id="rId54"/>
    <p:sldId id="692" r:id="rId55"/>
    <p:sldId id="693" r:id="rId56"/>
    <p:sldId id="694" r:id="rId57"/>
    <p:sldId id="695" r:id="rId58"/>
    <p:sldId id="696" r:id="rId59"/>
    <p:sldId id="26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30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D9B907-EA8F-4D9B-A477-B5AFD9B6D24B}" type="slidenum">
              <a:rPr lang="zh-CN" altLang="en-US" sz="13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zh-CN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zh-CN" altLang="en-US" sz="1100" smtClean="0"/>
              <a:t>这是双代表网络图样子</a:t>
            </a:r>
            <a:endParaRPr lang="zh-CN" altLang="en-US" sz="1100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20A4BE-B3EE-4206-8A31-66503ED79E1E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58046A-6CA3-4D8B-999E-2D7F319838C9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58046A-6CA3-4D8B-999E-2D7F319838C9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58046A-6CA3-4D8B-999E-2D7F319838C9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0CC2428-F6DD-42D0-A084-24A5DFFCDCC2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CF9BBD5-5801-4E2B-BD74-5F57A242A519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3401E58-ABE0-4982-A35F-CB158AE8DF01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F6C08E-7D0C-455A-BD22-AECB60CA3396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DB96B53-4A10-4584-9189-28CD6158D6BF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333606-1DEB-4128-A86F-1EB741FD2EF0}" type="slidenum">
              <a:rPr lang="zh-CN" altLang="en-US" sz="13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zh-CN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DA16D-C77F-42ED-B06C-0E600EB8C7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</a:t>
            </a:r>
            <a:endParaRPr lang="zh-CN" altLang="en-US" dirty="0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5A1BA7D-8085-4F6C-9795-98B005BD7935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094412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sz="1100" smtClean="0"/>
              <a:t>D</a:t>
            </a:r>
            <a:endParaRPr lang="en-US" altLang="zh-CN" sz="11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sz="1100" smtClean="0"/>
              <a:t>A</a:t>
            </a:r>
            <a:endParaRPr lang="zh-CN" altLang="en-US" sz="110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2FE263-548D-4ACC-932A-9DD70D8918CD}" type="slidenum">
              <a:rPr lang="zh-CN" altLang="en-US" sz="1300" smtClean="0">
                <a:latin typeface="Arial" panose="020B0604020202020204" pitchFamily="34" charset="0"/>
              </a:rPr>
            </a:fld>
            <a:endParaRPr lang="zh-CN" altLang="en-US" sz="13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  <a:endParaRPr lang="zh-CN" altLang="en-US" sz="54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微信图片_2018121210523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98170" y="6177280"/>
            <a:ext cx="1558925" cy="4108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8.wdp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9.wdp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0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1.wdp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2.wdp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3.wdp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4.wdp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5.wdp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6.wdp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7.wdp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8.wdp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9.wdp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0.wdp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1.wdp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2.wdp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3.wdp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4.wdp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5.wdp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6.wdp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7.wdp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8.wdp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9.wdp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microsoft.com/office/2007/relationships/hdphoto" Target="../media/hdphoto2.wdp"/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5.wdp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microsoft.com/office/2007/relationships/hdphoto" Target="../media/hdphoto30.wdp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microsoft.com/office/2007/relationships/hdphoto" Target="../media/hdphoto31.wdp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3.wdp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hdphoto33.wdp"/><Relationship Id="rId3" Type="http://schemas.openxmlformats.org/officeDocument/2006/relationships/image" Target="../media/image35.png"/><Relationship Id="rId2" Type="http://schemas.microsoft.com/office/2007/relationships/hdphoto" Target="../media/hdphoto32.wdp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4.wdp"/><Relationship Id="rId1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5.wdp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6.wdp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7.wdp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4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5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6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7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/>
          <p:cNvSpPr txBox="1"/>
          <p:nvPr>
            <p:custDataLst>
              <p:tags r:id="rId1"/>
            </p:custDataLst>
          </p:nvPr>
        </p:nvSpPr>
        <p:spPr>
          <a:xfrm>
            <a:off x="446812" y="2242845"/>
            <a:ext cx="7221521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spc="-150" noProof="0" smtClean="0">
                <a:latin typeface="+mn-ea"/>
                <a:ea typeface="+mn-ea"/>
              </a:rPr>
              <a:t>时 间 类 计 算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计算部分专题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简介：中共党员、北京理工大学博士、多所大学客座教授、北京市评标专家，多次参与考试的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642" y="248474"/>
            <a:ext cx="81485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在项目某阶段的实施过程中，</a:t>
            </a:r>
            <a:r>
              <a:rPr lang="en-US" altLang="zh-CN" sz="2000" b="1">
                <a:latin typeface="+mn-ea"/>
              </a:rPr>
              <a:t>A</a:t>
            </a:r>
            <a:r>
              <a:rPr lang="zh-CN" altLang="zh-CN" sz="2000" b="1">
                <a:latin typeface="+mn-ea"/>
              </a:rPr>
              <a:t>活动需要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人完成，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活动需要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人完成，</a:t>
            </a:r>
            <a:r>
              <a:rPr lang="en-US" altLang="zh-CN" sz="2000" b="1">
                <a:latin typeface="+mn-ea"/>
              </a:rPr>
              <a:t>C</a:t>
            </a:r>
            <a:r>
              <a:rPr lang="zh-CN" altLang="zh-CN" sz="2000" b="1">
                <a:latin typeface="+mn-ea"/>
              </a:rPr>
              <a:t>活动需要</a:t>
            </a:r>
            <a:r>
              <a:rPr lang="en-US" altLang="zh-CN" sz="2000" b="1">
                <a:latin typeface="+mn-ea"/>
              </a:rPr>
              <a:t>5</a:t>
            </a:r>
            <a:r>
              <a:rPr lang="zh-CN" altLang="zh-CN" sz="2000" b="1">
                <a:latin typeface="+mn-ea"/>
              </a:rPr>
              <a:t>天</a:t>
            </a:r>
            <a:r>
              <a:rPr lang="en-US" altLang="zh-CN" sz="2000" b="1">
                <a:latin typeface="+mn-ea"/>
              </a:rPr>
              <a:t>4</a:t>
            </a:r>
            <a:r>
              <a:rPr lang="zh-CN" altLang="zh-CN" sz="2000" b="1">
                <a:latin typeface="+mn-ea"/>
              </a:rPr>
              <a:t>人完成，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活动需要</a:t>
            </a:r>
            <a:r>
              <a:rPr lang="en-US" altLang="zh-CN" sz="2000" b="1">
                <a:latin typeface="+mn-ea"/>
              </a:rPr>
              <a:t>3</a:t>
            </a:r>
            <a:r>
              <a:rPr lang="zh-CN" altLang="zh-CN" sz="2000" b="1">
                <a:latin typeface="+mn-ea"/>
              </a:rPr>
              <a:t>天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人完成，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zh-CN" sz="2000" b="1">
                <a:latin typeface="+mn-ea"/>
              </a:rPr>
              <a:t>活动需要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zh-CN" sz="2000" b="1">
                <a:latin typeface="+mn-ea"/>
              </a:rPr>
              <a:t>天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zh-CN" sz="2000" b="1">
                <a:latin typeface="+mn-ea"/>
              </a:rPr>
              <a:t>人完成，该阶段的时标网络图如下。该项目组共有</a:t>
            </a:r>
            <a:r>
              <a:rPr lang="en-US" altLang="zh-CN" sz="2000" b="1">
                <a:latin typeface="+mn-ea"/>
              </a:rPr>
              <a:t>8</a:t>
            </a:r>
            <a:r>
              <a:rPr lang="zh-CN" altLang="zh-CN" sz="2000" b="1">
                <a:latin typeface="+mn-ea"/>
              </a:rPr>
              <a:t>人，且负责</a:t>
            </a:r>
            <a:r>
              <a:rPr lang="en-US" altLang="zh-CN" sz="2000" b="1">
                <a:latin typeface="+mn-ea"/>
              </a:rPr>
              <a:t>A</a:t>
            </a:r>
            <a:r>
              <a:rPr lang="zh-CN" altLang="zh-CN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zh-CN" sz="2000" b="1">
                <a:latin typeface="+mn-ea"/>
              </a:rPr>
              <a:t>活动的人因另有安排，无法帮助其他人完成相应工作，且项目整个工期刻不容缓。以下</a:t>
            </a:r>
            <a:r>
              <a:rPr lang="zh-CN" altLang="zh-CN" sz="2000" b="1" u="sng">
                <a:latin typeface="+mn-ea"/>
              </a:rPr>
              <a:t> </a:t>
            </a:r>
            <a:r>
              <a:rPr lang="zh-CN" altLang="zh-CN" sz="2000" b="1" u="sng" smtClean="0">
                <a:latin typeface="+mn-ea"/>
              </a:rPr>
              <a:t>（</a:t>
            </a:r>
            <a:r>
              <a:rPr lang="en-US" altLang="zh-CN" sz="2000" b="1" u="sng" smtClean="0">
                <a:latin typeface="+mn-ea"/>
              </a:rPr>
              <a:t>  </a:t>
            </a:r>
            <a:r>
              <a:rPr lang="zh-CN" altLang="zh-CN" sz="2000" b="1" u="sng" smtClean="0">
                <a:latin typeface="+mn-ea"/>
              </a:rPr>
              <a:t>） </a:t>
            </a:r>
            <a:r>
              <a:rPr lang="zh-CN" altLang="zh-CN" sz="2000" b="1">
                <a:latin typeface="+mn-ea"/>
              </a:rPr>
              <a:t>安排是恰当的，能够使实施任务顺利完成</a:t>
            </a:r>
            <a:r>
              <a:rPr lang="zh-CN" altLang="zh-CN" sz="2000" b="1" smtClean="0">
                <a:latin typeface="+mn-ea"/>
              </a:rPr>
              <a:t>。</a:t>
            </a: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A</a:t>
            </a:r>
            <a:r>
              <a:rPr lang="zh-CN" altLang="zh-CN" sz="2000" b="1">
                <a:latin typeface="+mn-ea"/>
              </a:rPr>
              <a:t>．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活动提前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天开始</a:t>
            </a:r>
            <a:r>
              <a:rPr lang="en-US" altLang="zh-CN" sz="2000" b="1">
                <a:latin typeface="+mn-ea"/>
              </a:rPr>
              <a:t>       	B</a:t>
            </a:r>
            <a:r>
              <a:rPr lang="zh-CN" altLang="zh-CN" sz="2000" b="1">
                <a:latin typeface="+mn-ea"/>
              </a:rPr>
              <a:t>．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活动推迟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天开始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C</a:t>
            </a:r>
            <a:r>
              <a:rPr lang="zh-CN" altLang="zh-CN" sz="2000" b="1">
                <a:latin typeface="+mn-ea"/>
              </a:rPr>
              <a:t>．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活动提前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天开始</a:t>
            </a:r>
            <a:r>
              <a:rPr lang="en-US" altLang="zh-CN" sz="2000" b="1">
                <a:latin typeface="+mn-ea"/>
              </a:rPr>
              <a:t>       	D</a:t>
            </a:r>
            <a:r>
              <a:rPr lang="zh-CN" altLang="zh-CN" sz="2000" b="1">
                <a:latin typeface="+mn-ea"/>
              </a:rPr>
              <a:t>．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活动推迟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天开始 </a:t>
            </a:r>
            <a:endParaRPr lang="zh-CN" altLang="en-US" sz="2000" b="1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44" y="3572461"/>
            <a:ext cx="7558172" cy="304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薛大龙\AppData\Roaming\Tencent\Users\89710736\QQ\WinTemp\RichOle\5I%O}V3AKF9NT~RJ323]L8O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966859"/>
            <a:ext cx="8292113" cy="44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3" y="903093"/>
            <a:ext cx="8905962" cy="460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1" y="893444"/>
            <a:ext cx="8590219" cy="462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9" y="1267684"/>
            <a:ext cx="8296905" cy="331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7" y="292559"/>
            <a:ext cx="8566121" cy="64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薛大龙\AppData\Roaming\Tencent\Users\89710736\QQ\WinTemp\RichOle\O53@S][Z2L26~N241)~Z6@W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7" y="1128250"/>
            <a:ext cx="8202821" cy="44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" y="1647465"/>
            <a:ext cx="8397159" cy="403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4" y="1177986"/>
            <a:ext cx="8718517" cy="438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566812" y="918608"/>
            <a:ext cx="8161867" cy="502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关键路径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：所有从开始到结束的路径中，活动历时之和</a:t>
            </a: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的路径。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总工期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：关键路径的活动历时之和。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最早开始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ES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：最早可能的开始时间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最早结束时间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EF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EF=ES+D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最晚结束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LF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：不影响总工期的结束时间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最晚开始开始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LS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LS=LF-D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总时差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=LS-ES=LF-EF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400" b="1" u="sng">
                <a:latin typeface="+mn-ea"/>
                <a:ea typeface="+mn-ea"/>
                <a:cs typeface="Times New Roman" panose="02020603050405020304" pitchFamily="18" charset="0"/>
              </a:rPr>
              <a:t>自由时差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紧后工作的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ES - </a:t>
            </a:r>
            <a:r>
              <a:rPr lang="zh-CN" altLang="en-US" sz="2400" b="1">
                <a:latin typeface="+mn-ea"/>
                <a:ea typeface="+mn-ea"/>
                <a:cs typeface="Times New Roman" panose="02020603050405020304" pitchFamily="18" charset="0"/>
              </a:rPr>
              <a:t>此活动的</a:t>
            </a:r>
            <a:r>
              <a:rPr lang="en-US" altLang="zh-CN" sz="2400" b="1">
                <a:latin typeface="+mn-ea"/>
                <a:ea typeface="+mn-ea"/>
                <a:cs typeface="Times New Roman" panose="02020603050405020304" pitchFamily="18" charset="0"/>
              </a:rPr>
              <a:t>EF</a:t>
            </a:r>
            <a:endParaRPr lang="en-US" altLang="zh-CN" sz="2400" b="1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/>
          <p:cNvSpPr txBox="1">
            <a:spLocks noChangeArrowheads="1"/>
          </p:cNvSpPr>
          <p:nvPr/>
        </p:nvSpPr>
        <p:spPr bwMode="auto">
          <a:xfrm>
            <a:off x="670984" y="1028700"/>
            <a:ext cx="6991457" cy="379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3897" tIns="51949" rIns="103897" bIns="51949">
            <a:spAutoFit/>
          </a:bodyPr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项目进度网络图</a:t>
            </a:r>
            <a:r>
              <a:rPr lang="en-US" altLang="zh-CN" sz="2000" b="1"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展示项目各计划活动、持续时间、逻辑关系的</a:t>
            </a:r>
            <a:r>
              <a:rPr lang="zh-CN" altLang="en-US" sz="2000" b="1" smtClean="0">
                <a:latin typeface="+mn-ea"/>
                <a:ea typeface="+mn-ea"/>
                <a:cs typeface="Times New Roman" panose="02020603050405020304" pitchFamily="18" charset="0"/>
              </a:rPr>
              <a:t>图形</a:t>
            </a:r>
            <a:endParaRPr lang="en-US" altLang="zh-CN" sz="2000" b="1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endParaRPr lang="en-US" altLang="zh-CN" sz="20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双代号网络图（箭线型）</a:t>
            </a:r>
            <a:r>
              <a:rPr lang="en-US" altLang="zh-CN" sz="2000" b="1"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用一个箭线表示一项活动，活动名称写在箭线上，箭线同时表示活动间逻辑关系</a:t>
            </a:r>
            <a:r>
              <a:rPr lang="zh-CN" altLang="en-US" sz="2000" b="1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endParaRPr lang="en-US" altLang="zh-CN" sz="2000" b="1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82550" indent="0" eaLnBrk="1" hangingPunct="1">
              <a:lnSpc>
                <a:spcPct val="150000"/>
              </a:lnSpc>
              <a:buClr>
                <a:srgbClr val="3891A7"/>
              </a:buClr>
              <a:buSzPct val="80000"/>
            </a:pP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单代号网络图（节点型）</a:t>
            </a:r>
            <a:r>
              <a:rPr lang="en-US" altLang="zh-CN" sz="2000" b="1"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+mn-ea"/>
                <a:ea typeface="+mn-ea"/>
                <a:cs typeface="Times New Roman" panose="02020603050405020304" pitchFamily="18" charset="0"/>
              </a:rPr>
              <a:t>用一个圆圈代表一项活动，箭线仅表示活动之间的逻辑关系。</a:t>
            </a:r>
            <a:endParaRPr lang="zh-CN" altLang="en-US" sz="2000" b="1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0466" y="907148"/>
            <a:ext cx="6327493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在双代号网络计划中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某工作的最迟完成时间等于其所有紧后工作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   )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最迟完成时间的最大值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最迟完成时间的最小值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最迟开始时间的最大值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最迟开始时间的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最小值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4165" y="981740"/>
            <a:ext cx="661686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某工程网络计划中，工作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有三项紧前工作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其最早开始时间分别是第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周，三项工作的持续时间分别是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则工作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的最早开始时间是第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   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A.26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B.27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C.28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D.31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8500" y="442877"/>
            <a:ext cx="698725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某工程双代号时标网络计划中，工作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有三项紧后工作，其工作总时差分别为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周，工作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的自由时差为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周，则工作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的总时差是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    )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周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A.4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B.9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C.7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D.6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1649" y="677408"/>
            <a:ext cx="70219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某工程单代号网络计划中，工作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的最早开始时间开始时间为第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天，持续时间为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天，工作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有三项紧后工作，其最早开始时间分别为第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天，则工作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的自由时差是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(  )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A.10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B.7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C.9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D.5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3778" y="688314"/>
            <a:ext cx="829518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下图中活动“</a:t>
            </a:r>
            <a:r>
              <a:rPr lang="en-US" altLang="zh-CN" sz="2000" b="1">
                <a:latin typeface="+mn-ea"/>
              </a:rPr>
              <a:t>G”</a:t>
            </a:r>
            <a:r>
              <a:rPr lang="zh-CN" altLang="en-US" sz="2000" b="1">
                <a:latin typeface="+mn-ea"/>
              </a:rPr>
              <a:t>可以拖延 </a:t>
            </a:r>
            <a:r>
              <a:rPr lang="zh-CN" altLang="en-US" sz="2000" b="1" smtClean="0">
                <a:latin typeface="+mn-ea"/>
              </a:rPr>
              <a:t>（</a:t>
            </a:r>
            <a:r>
              <a:rPr lang="en-US" altLang="zh-CN" sz="2000" b="1" smtClean="0">
                <a:latin typeface="+mn-ea"/>
              </a:rPr>
              <a:t>    </a:t>
            </a:r>
            <a:r>
              <a:rPr lang="zh-CN" altLang="en-US" sz="2000" b="1" smtClean="0">
                <a:latin typeface="+mn-ea"/>
              </a:rPr>
              <a:t>） </a:t>
            </a:r>
            <a:r>
              <a:rPr lang="zh-CN" altLang="en-US" sz="2000" b="1">
                <a:latin typeface="+mn-ea"/>
              </a:rPr>
              <a:t>周而不会延长项目的最终结束日期。</a:t>
            </a:r>
            <a:endParaRPr lang="zh-CN" altLang="en-US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（图中时间单位为周）</a:t>
            </a:r>
            <a:endParaRPr lang="zh-CN" altLang="en-US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A</a:t>
            </a:r>
            <a:r>
              <a:rPr lang="en-US" altLang="zh-CN" sz="2000" b="1">
                <a:latin typeface="+mn-ea"/>
              </a:rPr>
              <a:t>. 0			</a:t>
            </a:r>
            <a:r>
              <a:rPr lang="en-US" altLang="zh-CN" sz="2000" b="1" smtClean="0">
                <a:latin typeface="+mn-ea"/>
              </a:rPr>
              <a:t>B</a:t>
            </a:r>
            <a:r>
              <a:rPr lang="en-US" altLang="zh-CN" sz="2000" b="1">
                <a:latin typeface="+mn-ea"/>
              </a:rPr>
              <a:t>. 1			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</a:t>
            </a:r>
            <a:r>
              <a:rPr lang="en-US" altLang="zh-CN" sz="2000" b="1">
                <a:latin typeface="+mn-ea"/>
              </a:rPr>
              <a:t>. 3			D. 4</a:t>
            </a:r>
            <a:endParaRPr lang="en-US" altLang="zh-CN" sz="2000" b="1">
              <a:latin typeface="+mn-ea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37" y="1326439"/>
            <a:ext cx="6210314" cy="358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679451" y="486834"/>
            <a:ext cx="7488767" cy="19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lang="zh-CN" altLang="en-US" sz="2000" b="1">
                <a:latin typeface="+mn-ea"/>
                <a:ea typeface="+mn-ea"/>
              </a:rPr>
              <a:t>以下是某工程进度网络图，如果因为天气原因，活动③→⑦的工期延后</a:t>
            </a:r>
            <a:r>
              <a:rPr lang="en-US" altLang="zh-CN" sz="2000" b="1">
                <a:latin typeface="+mn-ea"/>
                <a:ea typeface="+mn-ea"/>
              </a:rPr>
              <a:t>2</a:t>
            </a:r>
            <a:r>
              <a:rPr lang="zh-CN" altLang="en-US" sz="2000" b="1">
                <a:latin typeface="+mn-ea"/>
                <a:ea typeface="+mn-ea"/>
              </a:rPr>
              <a:t>天，那么总工期将延后</a:t>
            </a:r>
            <a:r>
              <a:rPr lang="zh-CN" altLang="en-US" sz="2000" b="1" smtClean="0">
                <a:latin typeface="+mn-ea"/>
                <a:ea typeface="+mn-ea"/>
              </a:rPr>
              <a:t>（</a:t>
            </a:r>
            <a:r>
              <a:rPr lang="en-US" altLang="zh-CN" sz="2000" b="1" smtClean="0">
                <a:latin typeface="+mn-ea"/>
                <a:ea typeface="+mn-ea"/>
              </a:rPr>
              <a:t>   </a:t>
            </a:r>
            <a:r>
              <a:rPr lang="zh-CN" altLang="en-US" sz="2000" b="1" smtClean="0">
                <a:latin typeface="+mn-ea"/>
                <a:ea typeface="+mn-ea"/>
              </a:rPr>
              <a:t>）</a:t>
            </a:r>
            <a:r>
              <a:rPr lang="zh-CN" altLang="en-US" sz="2000" b="1">
                <a:latin typeface="+mn-ea"/>
                <a:ea typeface="+mn-ea"/>
              </a:rPr>
              <a:t>天。</a:t>
            </a:r>
            <a:endParaRPr lang="zh-CN" altLang="en-US" sz="2000" b="1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lang="zh-CN" altLang="en-US" sz="2000" b="1">
                <a:latin typeface="+mn-ea"/>
                <a:ea typeface="+mn-ea"/>
              </a:rPr>
              <a:t> </a:t>
            </a:r>
            <a:r>
              <a:rPr lang="en-US" altLang="zh-CN" sz="2000" b="1" smtClean="0">
                <a:latin typeface="+mn-ea"/>
                <a:ea typeface="+mn-ea"/>
              </a:rPr>
              <a:t>A.0          </a:t>
            </a:r>
            <a:r>
              <a:rPr lang="en-US" altLang="zh-CN" sz="2000" b="1">
                <a:latin typeface="+mn-ea"/>
                <a:ea typeface="+mn-ea"/>
              </a:rPr>
              <a:t>B.1        C.2                  D.3</a:t>
            </a:r>
            <a:endParaRPr lang="en-US" altLang="zh-CN" sz="2000" b="1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</a:pPr>
            <a:endParaRPr lang="zh-CN" altLang="en-US" sz="2000" b="1">
              <a:latin typeface="+mn-ea"/>
              <a:ea typeface="+mn-ea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9" y="2190760"/>
            <a:ext cx="8251351" cy="248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575734" y="692151"/>
            <a:ext cx="8257117" cy="446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lang="zh-CN" altLang="en-US" sz="2700" b="1">
                <a:latin typeface="+mn-ea"/>
                <a:ea typeface="+mn-ea"/>
              </a:rPr>
              <a:t>某项目的分项工程之一的机房建设可分解为</a:t>
            </a:r>
            <a:r>
              <a:rPr lang="en-US" altLang="zh-CN" sz="2700" b="1">
                <a:latin typeface="+mn-ea"/>
                <a:ea typeface="+mn-ea"/>
              </a:rPr>
              <a:t>15</a:t>
            </a:r>
            <a:r>
              <a:rPr lang="zh-CN" altLang="en-US" sz="2700" b="1">
                <a:latin typeface="+mn-ea"/>
                <a:ea typeface="+mn-ea"/>
              </a:rPr>
              <a:t>个工作（箭头线表示），根据工作的逻辑关系绘出的双代号网络图如图</a:t>
            </a:r>
            <a:r>
              <a:rPr lang="en-US" altLang="zh-CN" sz="2700" b="1">
                <a:latin typeface="+mn-ea"/>
                <a:ea typeface="+mn-ea"/>
              </a:rPr>
              <a:t>1-1</a:t>
            </a:r>
            <a:r>
              <a:rPr lang="zh-CN" altLang="en-US" sz="2700" b="1">
                <a:latin typeface="+mn-ea"/>
                <a:ea typeface="+mn-ea"/>
              </a:rPr>
              <a:t>所示，监理工程师在第</a:t>
            </a:r>
            <a:r>
              <a:rPr lang="en-US" altLang="zh-CN" sz="2700" b="1">
                <a:latin typeface="+mn-ea"/>
                <a:ea typeface="+mn-ea"/>
              </a:rPr>
              <a:t>12</a:t>
            </a:r>
            <a:r>
              <a:rPr lang="zh-CN" altLang="en-US" sz="2700" b="1">
                <a:latin typeface="+mn-ea"/>
                <a:ea typeface="+mn-ea"/>
              </a:rPr>
              <a:t>天末进行检查时，</a:t>
            </a:r>
            <a:r>
              <a:rPr lang="en-US" altLang="zh-CN" sz="2700" b="1">
                <a:latin typeface="+mn-ea"/>
                <a:ea typeface="+mn-ea"/>
              </a:rPr>
              <a:t>A</a:t>
            </a:r>
            <a:r>
              <a:rPr lang="zh-CN" altLang="en-US" sz="2700" b="1">
                <a:latin typeface="+mn-ea"/>
                <a:ea typeface="+mn-ea"/>
              </a:rPr>
              <a:t>、</a:t>
            </a:r>
            <a:r>
              <a:rPr lang="en-US" altLang="zh-CN" sz="2700" b="1">
                <a:latin typeface="+mn-ea"/>
                <a:ea typeface="+mn-ea"/>
              </a:rPr>
              <a:t>B</a:t>
            </a:r>
            <a:r>
              <a:rPr lang="zh-CN" altLang="en-US" sz="2700" b="1">
                <a:latin typeface="+mn-ea"/>
                <a:ea typeface="+mn-ea"/>
              </a:rPr>
              <a:t>、</a:t>
            </a:r>
            <a:r>
              <a:rPr lang="en-US" altLang="zh-CN" sz="2700" b="1">
                <a:latin typeface="+mn-ea"/>
                <a:ea typeface="+mn-ea"/>
              </a:rPr>
              <a:t>C</a:t>
            </a:r>
            <a:r>
              <a:rPr lang="zh-CN" altLang="en-US" sz="2700" b="1">
                <a:latin typeface="+mn-ea"/>
                <a:ea typeface="+mn-ea"/>
              </a:rPr>
              <a:t>三项工作已完成，</a:t>
            </a:r>
            <a:r>
              <a:rPr lang="en-US" altLang="zh-CN" sz="2700" b="1">
                <a:latin typeface="+mn-ea"/>
                <a:ea typeface="+mn-ea"/>
              </a:rPr>
              <a:t>D</a:t>
            </a:r>
            <a:r>
              <a:rPr lang="zh-CN" altLang="en-US" sz="2700" b="1">
                <a:latin typeface="+mn-ea"/>
                <a:ea typeface="+mn-ea"/>
              </a:rPr>
              <a:t>和</a:t>
            </a:r>
            <a:r>
              <a:rPr lang="en-US" altLang="zh-CN" sz="2700" b="1">
                <a:latin typeface="+mn-ea"/>
                <a:ea typeface="+mn-ea"/>
              </a:rPr>
              <a:t>G</a:t>
            </a:r>
            <a:r>
              <a:rPr lang="zh-CN" altLang="en-US" sz="2700" b="1">
                <a:latin typeface="+mn-ea"/>
                <a:ea typeface="+mn-ea"/>
              </a:rPr>
              <a:t>工作分别实际完成</a:t>
            </a:r>
            <a:r>
              <a:rPr lang="en-US" altLang="zh-CN" sz="2700" b="1">
                <a:latin typeface="+mn-ea"/>
                <a:ea typeface="+mn-ea"/>
              </a:rPr>
              <a:t>5</a:t>
            </a:r>
            <a:r>
              <a:rPr lang="zh-CN" altLang="en-US" sz="2700" b="1">
                <a:latin typeface="+mn-ea"/>
                <a:ea typeface="+mn-ea"/>
              </a:rPr>
              <a:t>天的工作量，</a:t>
            </a:r>
            <a:r>
              <a:rPr lang="en-US" altLang="zh-CN" sz="2700" b="1">
                <a:latin typeface="+mn-ea"/>
                <a:ea typeface="+mn-ea"/>
              </a:rPr>
              <a:t>E</a:t>
            </a:r>
            <a:r>
              <a:rPr lang="zh-CN" altLang="en-US" sz="2700" b="1">
                <a:latin typeface="+mn-ea"/>
                <a:ea typeface="+mn-ea"/>
              </a:rPr>
              <a:t>工作完成了</a:t>
            </a:r>
            <a:r>
              <a:rPr lang="en-US" altLang="zh-CN" sz="2700" b="1">
                <a:latin typeface="+mn-ea"/>
                <a:ea typeface="+mn-ea"/>
              </a:rPr>
              <a:t>4</a:t>
            </a:r>
            <a:r>
              <a:rPr lang="zh-CN" altLang="en-US" sz="2700" b="1">
                <a:latin typeface="+mn-ea"/>
                <a:ea typeface="+mn-ea"/>
              </a:rPr>
              <a:t>天的工作量。</a:t>
            </a:r>
            <a:endParaRPr lang="en-US" altLang="zh-CN" sz="2700" b="1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</a:pPr>
            <a:r>
              <a:rPr lang="zh-CN" altLang="en-US" sz="2700" b="1">
                <a:latin typeface="+mn-ea"/>
                <a:ea typeface="+mn-ea"/>
              </a:rPr>
              <a:t>问题：按工作最早完成时间计，</a:t>
            </a:r>
            <a:r>
              <a:rPr lang="en-US" altLang="zh-CN" sz="2700" b="1">
                <a:latin typeface="+mn-ea"/>
                <a:ea typeface="+mn-ea"/>
              </a:rPr>
              <a:t>D</a:t>
            </a:r>
            <a:r>
              <a:rPr lang="zh-CN" altLang="en-US" sz="2700" b="1">
                <a:latin typeface="+mn-ea"/>
                <a:ea typeface="+mn-ea"/>
              </a:rPr>
              <a:t>、</a:t>
            </a:r>
            <a:r>
              <a:rPr lang="en-US" altLang="zh-CN" sz="2700" b="1">
                <a:latin typeface="+mn-ea"/>
                <a:ea typeface="+mn-ea"/>
              </a:rPr>
              <a:t>E</a:t>
            </a:r>
            <a:r>
              <a:rPr lang="zh-CN" altLang="en-US" sz="2700" b="1">
                <a:latin typeface="+mn-ea"/>
                <a:ea typeface="+mn-ea"/>
              </a:rPr>
              <a:t>、</a:t>
            </a:r>
            <a:r>
              <a:rPr lang="en-US" altLang="zh-CN" sz="2700" b="1">
                <a:latin typeface="+mn-ea"/>
                <a:ea typeface="+mn-ea"/>
              </a:rPr>
              <a:t>G</a:t>
            </a:r>
            <a:r>
              <a:rPr lang="zh-CN" altLang="en-US" sz="2700" b="1">
                <a:latin typeface="+mn-ea"/>
                <a:ea typeface="+mn-ea"/>
              </a:rPr>
              <a:t>三项工作各推迟了多少天？</a:t>
            </a:r>
            <a:endParaRPr lang="zh-CN" altLang="en-US" sz="2700" b="1">
              <a:latin typeface="+mn-ea"/>
              <a:ea typeface="+mn-ea"/>
            </a:endParaRP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1" y="-190957"/>
            <a:ext cx="209888" cy="38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3897" tIns="51949" rIns="103897" bIns="51949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37643"/>
            <a:ext cx="209888" cy="38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3897" tIns="51949" rIns="103897" bIns="51949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Application Data\Tencent\Users\89710736\QQ\WinTemp\RichOle\P~F6SK_KU2J1RXT5HZ2MZWO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8" y="1389914"/>
            <a:ext cx="8800137" cy="367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169834" y="1930401"/>
          <a:ext cx="4345518" cy="3424773"/>
        </p:xfrm>
        <a:graphic>
          <a:graphicData uri="http://schemas.openxmlformats.org/drawingml/2006/table">
            <a:tbl>
              <a:tblPr/>
              <a:tblGrid>
                <a:gridCol w="1111228"/>
                <a:gridCol w="1478987"/>
                <a:gridCol w="1755303"/>
              </a:tblGrid>
              <a:tr h="3113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工序名称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紧前工序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持续时间（周）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—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D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</a:t>
                      </a:r>
                      <a:r>
                        <a:rPr lang="zh-CN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D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G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E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H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G</a:t>
                      </a:r>
                      <a:r>
                        <a:rPr lang="zh-CN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H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1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J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F</a:t>
                      </a:r>
                      <a:endParaRPr lang="zh-CN" sz="1600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600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91409" marR="914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084" name="TextBox 4"/>
          <p:cNvSpPr txBox="1">
            <a:spLocks noChangeArrowheads="1"/>
          </p:cNvSpPr>
          <p:nvPr/>
        </p:nvSpPr>
        <p:spPr bwMode="auto">
          <a:xfrm>
            <a:off x="575733" y="503767"/>
            <a:ext cx="8116854" cy="564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3897" tIns="51949" rIns="103897" bIns="51949">
            <a:spAutoFit/>
          </a:bodyPr>
          <a:lstStyle>
            <a:lvl1pPr marL="3651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2795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某工程建设项目中各工序历时如下表所示，则本项目最快完成时间</a:t>
            </a:r>
            <a:r>
              <a:rPr lang="zh-CN" altLang="en-US" sz="2000">
                <a:latin typeface="+mn-ea"/>
                <a:ea typeface="+mn-ea"/>
              </a:rPr>
              <a:t>为</a:t>
            </a:r>
            <a:r>
              <a:rPr lang="zh-CN" altLang="en-US" sz="2000" smtClean="0">
                <a:latin typeface="+mn-ea"/>
                <a:ea typeface="+mn-ea"/>
              </a:rPr>
              <a:t>（</a:t>
            </a:r>
            <a:r>
              <a:rPr lang="en-US" altLang="zh-CN" sz="2000" smtClean="0">
                <a:latin typeface="+mn-ea"/>
                <a:ea typeface="+mn-ea"/>
              </a:rPr>
              <a:t>1</a:t>
            </a:r>
            <a:r>
              <a:rPr lang="zh-CN" altLang="en-US" sz="2000" smtClean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周。同时，</a:t>
            </a:r>
            <a:r>
              <a:rPr lang="zh-CN" altLang="en-US" sz="2000">
                <a:latin typeface="+mn-ea"/>
                <a:ea typeface="+mn-ea"/>
              </a:rPr>
              <a:t>通过</a:t>
            </a:r>
            <a:r>
              <a:rPr lang="zh-CN" altLang="en-US" sz="2000" smtClean="0">
                <a:latin typeface="+mn-ea"/>
                <a:ea typeface="+mn-ea"/>
              </a:rPr>
              <a:t>（</a:t>
            </a:r>
            <a:r>
              <a:rPr lang="en-US" altLang="zh-CN" sz="2000" smtClean="0">
                <a:latin typeface="+mn-ea"/>
                <a:ea typeface="+mn-ea"/>
              </a:rPr>
              <a:t>2</a:t>
            </a:r>
            <a:r>
              <a:rPr lang="zh-CN" altLang="en-US" sz="2000" smtClean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可以缩短项目</a:t>
            </a:r>
            <a:r>
              <a:rPr lang="zh-CN" altLang="en-US" sz="2000">
                <a:latin typeface="+mn-ea"/>
                <a:ea typeface="+mn-ea"/>
              </a:rPr>
              <a:t>工期</a:t>
            </a:r>
            <a:r>
              <a:rPr lang="zh-CN" altLang="en-US" sz="2000" smtClean="0">
                <a:latin typeface="+mn-ea"/>
                <a:ea typeface="+mn-ea"/>
              </a:rPr>
              <a:t>。</a:t>
            </a:r>
            <a:endParaRPr lang="en-US" altLang="zh-CN" sz="2000" smtClean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smtClean="0">
                <a:latin typeface="+mn-ea"/>
                <a:ea typeface="+mn-ea"/>
              </a:rPr>
              <a:t>（</a:t>
            </a:r>
            <a:r>
              <a:rPr lang="en-US" altLang="zh-CN" sz="2000" smtClean="0">
                <a:latin typeface="+mn-ea"/>
                <a:ea typeface="+mn-ea"/>
              </a:rPr>
              <a:t>1</a:t>
            </a:r>
            <a:r>
              <a:rPr lang="zh-CN" altLang="en-US" sz="2000" smtClean="0">
                <a:latin typeface="+mn-ea"/>
                <a:ea typeface="+mn-ea"/>
              </a:rPr>
              <a:t>）</a:t>
            </a:r>
            <a:r>
              <a:rPr lang="en-US" altLang="zh-CN" sz="2000" dirty="0"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．</a:t>
            </a:r>
            <a:r>
              <a:rPr lang="en-US" altLang="zh-CN" sz="2000" dirty="0">
                <a:latin typeface="+mn-ea"/>
                <a:ea typeface="+mn-ea"/>
              </a:rPr>
              <a:t>7	B</a:t>
            </a:r>
            <a:r>
              <a:rPr lang="zh-CN" altLang="en-US" sz="2000" dirty="0">
                <a:latin typeface="+mn-ea"/>
                <a:ea typeface="+mn-ea"/>
              </a:rPr>
              <a:t>．</a:t>
            </a:r>
            <a:r>
              <a:rPr lang="en-US" altLang="zh-CN" sz="2000" dirty="0">
                <a:latin typeface="+mn-ea"/>
                <a:ea typeface="+mn-ea"/>
              </a:rPr>
              <a:t>9	C</a:t>
            </a:r>
            <a:r>
              <a:rPr lang="zh-CN" altLang="en-US" sz="2000" dirty="0">
                <a:latin typeface="+mn-ea"/>
                <a:ea typeface="+mn-ea"/>
              </a:rPr>
              <a:t>．</a:t>
            </a:r>
            <a:r>
              <a:rPr lang="en-US" altLang="zh-CN" sz="2000" dirty="0">
                <a:latin typeface="+mn-ea"/>
                <a:ea typeface="+mn-ea"/>
              </a:rPr>
              <a:t>12	D</a:t>
            </a:r>
            <a:r>
              <a:rPr lang="zh-CN" altLang="en-US" sz="2000" dirty="0">
                <a:latin typeface="+mn-ea"/>
                <a:ea typeface="+mn-ea"/>
              </a:rPr>
              <a:t>．</a:t>
            </a:r>
            <a:r>
              <a:rPr lang="en-US" altLang="zh-CN" sz="2000" dirty="0">
                <a:latin typeface="+mn-ea"/>
                <a:ea typeface="+mn-ea"/>
              </a:rPr>
              <a:t>13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latin typeface="+mn-ea"/>
                <a:ea typeface="+mn-ea"/>
              </a:rPr>
              <a:t>    ①</a:t>
            </a:r>
            <a:r>
              <a:rPr lang="zh-CN" altLang="en-US" sz="2000" dirty="0">
                <a:latin typeface="+mn-ea"/>
                <a:ea typeface="+mn-ea"/>
              </a:rPr>
              <a:t>压缩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工序时间</a:t>
            </a:r>
            <a:r>
              <a:rPr lang="en-US" altLang="zh-CN" sz="2000" dirty="0">
                <a:latin typeface="+mn-ea"/>
                <a:ea typeface="+mn-ea"/>
              </a:rPr>
              <a:t>	 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    ②压缩</a:t>
            </a:r>
            <a:r>
              <a:rPr lang="en-US" altLang="zh-CN" sz="2000" dirty="0">
                <a:latin typeface="+mn-ea"/>
                <a:ea typeface="+mn-ea"/>
              </a:rPr>
              <a:t>H</a:t>
            </a:r>
            <a:r>
              <a:rPr lang="zh-CN" altLang="en-US" sz="2000" dirty="0">
                <a:latin typeface="+mn-ea"/>
                <a:ea typeface="+mn-ea"/>
              </a:rPr>
              <a:t>工序时间	</a:t>
            </a:r>
            <a:r>
              <a:rPr lang="en-US" altLang="zh-CN" sz="2000" dirty="0">
                <a:latin typeface="+mn-ea"/>
                <a:ea typeface="+mn-ea"/>
              </a:rPr>
              <a:t>	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    ③同时开展</a:t>
            </a:r>
            <a:r>
              <a:rPr lang="en-US" altLang="zh-CN" sz="2000" dirty="0">
                <a:latin typeface="+mn-ea"/>
                <a:ea typeface="+mn-ea"/>
              </a:rPr>
              <a:t>H</a:t>
            </a:r>
            <a:r>
              <a:rPr lang="zh-CN" altLang="en-US" sz="2000" dirty="0">
                <a:latin typeface="+mn-ea"/>
                <a:ea typeface="+mn-ea"/>
              </a:rPr>
              <a:t>工序与</a:t>
            </a:r>
            <a:r>
              <a:rPr lang="en-US" altLang="zh-CN" sz="2000" dirty="0"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工序</a:t>
            </a:r>
            <a:r>
              <a:rPr lang="en-US" altLang="zh-CN" sz="2000" dirty="0">
                <a:latin typeface="+mn-ea"/>
                <a:ea typeface="+mn-ea"/>
              </a:rPr>
              <a:t>	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    ④压缩</a:t>
            </a:r>
            <a:r>
              <a:rPr lang="en-US" altLang="zh-CN" sz="2000" dirty="0">
                <a:latin typeface="+mn-ea"/>
                <a:ea typeface="+mn-ea"/>
              </a:rPr>
              <a:t>F</a:t>
            </a:r>
            <a:r>
              <a:rPr lang="zh-CN" altLang="en-US" sz="2000" dirty="0">
                <a:latin typeface="+mn-ea"/>
                <a:ea typeface="+mn-ea"/>
              </a:rPr>
              <a:t>工序时间	</a:t>
            </a:r>
            <a:r>
              <a:rPr lang="en-US" altLang="zh-CN" sz="2000" dirty="0">
                <a:latin typeface="+mn-ea"/>
                <a:ea typeface="+mn-ea"/>
              </a:rPr>
              <a:t>	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    ⑤压缩</a:t>
            </a:r>
            <a:r>
              <a:rPr lang="en-US" altLang="zh-CN" sz="2000" dirty="0">
                <a:latin typeface="+mn-ea"/>
                <a:ea typeface="+mn-ea"/>
              </a:rPr>
              <a:t>G</a:t>
            </a:r>
            <a:r>
              <a:rPr lang="zh-CN" altLang="en-US" sz="2000" dirty="0">
                <a:latin typeface="+mn-ea"/>
                <a:ea typeface="+mn-ea"/>
              </a:rPr>
              <a:t>工序时间	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smtClean="0">
                <a:latin typeface="+mn-ea"/>
                <a:ea typeface="+mn-ea"/>
              </a:rPr>
              <a:t>（</a:t>
            </a:r>
            <a:r>
              <a:rPr lang="en-US" altLang="zh-CN" sz="2000" smtClean="0">
                <a:latin typeface="+mn-ea"/>
                <a:ea typeface="+mn-ea"/>
              </a:rPr>
              <a:t>2</a:t>
            </a:r>
            <a:r>
              <a:rPr lang="zh-CN" altLang="en-US" sz="2000" smtClean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latin typeface="+mn-ea"/>
                <a:ea typeface="+mn-ea"/>
              </a:rPr>
              <a:t>  A</a:t>
            </a:r>
            <a:r>
              <a:rPr lang="zh-CN" altLang="en-US" sz="2000" dirty="0">
                <a:latin typeface="+mn-ea"/>
                <a:ea typeface="+mn-ea"/>
              </a:rPr>
              <a:t>．①⑤</a:t>
            </a:r>
            <a:r>
              <a:rPr lang="en-US" altLang="zh-CN" sz="2000" dirty="0">
                <a:latin typeface="+mn-ea"/>
                <a:ea typeface="+mn-ea"/>
              </a:rPr>
              <a:t>   B</a:t>
            </a:r>
            <a:r>
              <a:rPr lang="zh-CN" altLang="en-US" sz="2000" dirty="0">
                <a:latin typeface="+mn-ea"/>
                <a:ea typeface="+mn-ea"/>
              </a:rPr>
              <a:t>．①③   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latin typeface="+mn-ea"/>
                <a:ea typeface="+mn-ea"/>
              </a:rPr>
              <a:t>  C</a:t>
            </a:r>
            <a:r>
              <a:rPr lang="zh-CN" altLang="en-US" sz="2000" dirty="0">
                <a:latin typeface="+mn-ea"/>
                <a:ea typeface="+mn-ea"/>
              </a:rPr>
              <a:t>．②⑤   </a:t>
            </a:r>
            <a:r>
              <a:rPr lang="en-US" altLang="zh-CN" sz="2000" dirty="0">
                <a:latin typeface="+mn-ea"/>
                <a:ea typeface="+mn-ea"/>
              </a:rPr>
              <a:t>D</a:t>
            </a:r>
            <a:r>
              <a:rPr lang="zh-CN" altLang="en-US" sz="2000" dirty="0">
                <a:latin typeface="+mn-ea"/>
                <a:ea typeface="+mn-ea"/>
              </a:rPr>
              <a:t>．③④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39"/>
          <p:cNvSpPr/>
          <p:nvPr/>
        </p:nvSpPr>
        <p:spPr bwMode="auto">
          <a:xfrm>
            <a:off x="3511551" y="4358217"/>
            <a:ext cx="2326216" cy="0"/>
          </a:xfrm>
          <a:custGeom>
            <a:avLst/>
            <a:gdLst>
              <a:gd name="T0" fmla="*/ 0 w 1100"/>
              <a:gd name="T1" fmla="*/ 0 h 1"/>
              <a:gd name="T2" fmla="*/ 2147483647 w 1100"/>
              <a:gd name="T3" fmla="*/ 0 h 1"/>
              <a:gd name="T4" fmla="*/ 0 60000 65536"/>
              <a:gd name="T5" fmla="*/ 0 60000 65536"/>
              <a:gd name="T6" fmla="*/ 0 w 1100"/>
              <a:gd name="T7" fmla="*/ 0 h 1"/>
              <a:gd name="T8" fmla="*/ 1100 w 1100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00" h="1">
                <a:moveTo>
                  <a:pt x="0" y="0"/>
                </a:moveTo>
                <a:lnTo>
                  <a:pt x="110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099" name="Line 40"/>
          <p:cNvSpPr>
            <a:spLocks noChangeShapeType="1"/>
          </p:cNvSpPr>
          <p:nvPr/>
        </p:nvSpPr>
        <p:spPr bwMode="auto">
          <a:xfrm>
            <a:off x="3308351" y="1996017"/>
            <a:ext cx="2438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100" name="Freeform 41"/>
          <p:cNvSpPr/>
          <p:nvPr/>
        </p:nvSpPr>
        <p:spPr bwMode="auto">
          <a:xfrm>
            <a:off x="6441018" y="3306234"/>
            <a:ext cx="1511300" cy="901700"/>
          </a:xfrm>
          <a:custGeom>
            <a:avLst/>
            <a:gdLst>
              <a:gd name="T0" fmla="*/ 0 w 714"/>
              <a:gd name="T1" fmla="*/ 2147483647 h 567"/>
              <a:gd name="T2" fmla="*/ 2147483647 w 714"/>
              <a:gd name="T3" fmla="*/ 0 h 567"/>
              <a:gd name="T4" fmla="*/ 0 60000 65536"/>
              <a:gd name="T5" fmla="*/ 0 60000 65536"/>
              <a:gd name="T6" fmla="*/ 0 w 714"/>
              <a:gd name="T7" fmla="*/ 0 h 567"/>
              <a:gd name="T8" fmla="*/ 714 w 714"/>
              <a:gd name="T9" fmla="*/ 567 h 5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14" h="567">
                <a:moveTo>
                  <a:pt x="0" y="567"/>
                </a:moveTo>
                <a:lnTo>
                  <a:pt x="714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101" name="Oval 42"/>
          <p:cNvSpPr>
            <a:spLocks noChangeArrowheads="1"/>
          </p:cNvSpPr>
          <p:nvPr/>
        </p:nvSpPr>
        <p:spPr bwMode="auto">
          <a:xfrm>
            <a:off x="7880351" y="2999318"/>
            <a:ext cx="497416" cy="35983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4102" name="Freeform 43"/>
          <p:cNvSpPr/>
          <p:nvPr/>
        </p:nvSpPr>
        <p:spPr bwMode="auto">
          <a:xfrm>
            <a:off x="1638300" y="3238500"/>
            <a:ext cx="1466851" cy="1043517"/>
          </a:xfrm>
          <a:custGeom>
            <a:avLst/>
            <a:gdLst>
              <a:gd name="T0" fmla="*/ 0 w 693"/>
              <a:gd name="T1" fmla="*/ 0 h 657"/>
              <a:gd name="T2" fmla="*/ 2147483647 w 693"/>
              <a:gd name="T3" fmla="*/ 2147483647 h 657"/>
              <a:gd name="T4" fmla="*/ 0 60000 65536"/>
              <a:gd name="T5" fmla="*/ 0 60000 65536"/>
              <a:gd name="T6" fmla="*/ 0 w 693"/>
              <a:gd name="T7" fmla="*/ 0 h 657"/>
              <a:gd name="T8" fmla="*/ 693 w 693"/>
              <a:gd name="T9" fmla="*/ 657 h 6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3" h="657">
                <a:moveTo>
                  <a:pt x="0" y="0"/>
                </a:moveTo>
                <a:lnTo>
                  <a:pt x="693" y="657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1754717" y="3359151"/>
            <a:ext cx="1422400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C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5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11" name="Text Box 45"/>
          <p:cNvSpPr txBox="1">
            <a:spLocks noChangeArrowheads="1"/>
          </p:cNvSpPr>
          <p:nvPr/>
        </p:nvSpPr>
        <p:spPr bwMode="auto">
          <a:xfrm>
            <a:off x="3867151" y="2639485"/>
            <a:ext cx="1524000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E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6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6267451" y="3359151"/>
            <a:ext cx="1625600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H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3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13" name="Text Box 47"/>
          <p:cNvSpPr txBox="1">
            <a:spLocks noChangeArrowheads="1"/>
          </p:cNvSpPr>
          <p:nvPr/>
        </p:nvSpPr>
        <p:spPr bwMode="auto">
          <a:xfrm>
            <a:off x="1659467" y="2135718"/>
            <a:ext cx="1348317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B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1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4107" name="Freeform 48"/>
          <p:cNvSpPr/>
          <p:nvPr/>
        </p:nvSpPr>
        <p:spPr bwMode="auto">
          <a:xfrm>
            <a:off x="1691217" y="2146300"/>
            <a:ext cx="1310216" cy="874184"/>
          </a:xfrm>
          <a:custGeom>
            <a:avLst/>
            <a:gdLst>
              <a:gd name="T0" fmla="*/ 0 w 619"/>
              <a:gd name="T1" fmla="*/ 2147483647 h 550"/>
              <a:gd name="T2" fmla="*/ 2147483647 w 619"/>
              <a:gd name="T3" fmla="*/ 0 h 550"/>
              <a:gd name="T4" fmla="*/ 0 60000 65536"/>
              <a:gd name="T5" fmla="*/ 0 60000 65536"/>
              <a:gd name="T6" fmla="*/ 0 w 619"/>
              <a:gd name="T7" fmla="*/ 0 h 550"/>
              <a:gd name="T8" fmla="*/ 619 w 619"/>
              <a:gd name="T9" fmla="*/ 550 h 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550">
                <a:moveTo>
                  <a:pt x="0" y="550"/>
                </a:moveTo>
                <a:lnTo>
                  <a:pt x="619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108" name="Freeform 49"/>
          <p:cNvSpPr/>
          <p:nvPr/>
        </p:nvSpPr>
        <p:spPr bwMode="auto">
          <a:xfrm>
            <a:off x="3454401" y="2078567"/>
            <a:ext cx="2349500" cy="2101851"/>
          </a:xfrm>
          <a:custGeom>
            <a:avLst/>
            <a:gdLst>
              <a:gd name="T0" fmla="*/ 0 w 1109"/>
              <a:gd name="T1" fmla="*/ 2147483647 h 1324"/>
              <a:gd name="T2" fmla="*/ 2147483647 w 1109"/>
              <a:gd name="T3" fmla="*/ 0 h 1324"/>
              <a:gd name="T4" fmla="*/ 0 60000 65536"/>
              <a:gd name="T5" fmla="*/ 0 60000 65536"/>
              <a:gd name="T6" fmla="*/ 0 w 1109"/>
              <a:gd name="T7" fmla="*/ 0 h 1324"/>
              <a:gd name="T8" fmla="*/ 1109 w 1109"/>
              <a:gd name="T9" fmla="*/ 1324 h 132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09" h="1324">
                <a:moveTo>
                  <a:pt x="0" y="1324"/>
                </a:moveTo>
                <a:lnTo>
                  <a:pt x="1109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109" name="Freeform 50"/>
          <p:cNvSpPr/>
          <p:nvPr/>
        </p:nvSpPr>
        <p:spPr bwMode="auto">
          <a:xfrm>
            <a:off x="6131985" y="2114551"/>
            <a:ext cx="1763183" cy="960967"/>
          </a:xfrm>
          <a:custGeom>
            <a:avLst/>
            <a:gdLst>
              <a:gd name="T0" fmla="*/ 0 w 834"/>
              <a:gd name="T1" fmla="*/ 0 h 605"/>
              <a:gd name="T2" fmla="*/ 2147483647 w 834"/>
              <a:gd name="T3" fmla="*/ 2147483647 h 605"/>
              <a:gd name="T4" fmla="*/ 0 60000 65536"/>
              <a:gd name="T5" fmla="*/ 0 60000 65536"/>
              <a:gd name="T6" fmla="*/ 0 w 834"/>
              <a:gd name="T7" fmla="*/ 0 h 605"/>
              <a:gd name="T8" fmla="*/ 834 w 834"/>
              <a:gd name="T9" fmla="*/ 605 h 6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34" h="605">
                <a:moveTo>
                  <a:pt x="0" y="0"/>
                </a:moveTo>
                <a:lnTo>
                  <a:pt x="834" y="605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745817" y="1976967"/>
            <a:ext cx="1524000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G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5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4111" name="Freeform 53"/>
          <p:cNvSpPr/>
          <p:nvPr/>
        </p:nvSpPr>
        <p:spPr bwMode="auto">
          <a:xfrm>
            <a:off x="5966885" y="2321985"/>
            <a:ext cx="97367" cy="1714500"/>
          </a:xfrm>
          <a:custGeom>
            <a:avLst/>
            <a:gdLst>
              <a:gd name="T0" fmla="*/ 0 w 54"/>
              <a:gd name="T1" fmla="*/ 0 h 1300"/>
              <a:gd name="T2" fmla="*/ 2147483647 w 54"/>
              <a:gd name="T3" fmla="*/ 2147483647 h 1300"/>
              <a:gd name="T4" fmla="*/ 0 60000 65536"/>
              <a:gd name="T5" fmla="*/ 0 60000 65536"/>
              <a:gd name="T6" fmla="*/ 0 w 54"/>
              <a:gd name="T7" fmla="*/ 0 h 1300"/>
              <a:gd name="T8" fmla="*/ 54 w 54"/>
              <a:gd name="T9" fmla="*/ 1300 h 13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" h="1300">
                <a:moveTo>
                  <a:pt x="0" y="0"/>
                </a:moveTo>
                <a:lnTo>
                  <a:pt x="54" y="1300"/>
                </a:lnTo>
              </a:path>
            </a:pathLst>
          </a:custGeom>
          <a:noFill/>
          <a:ln w="38100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  <p:sp>
        <p:nvSpPr>
          <p:cNvPr id="4112" name="Oval 54"/>
          <p:cNvSpPr>
            <a:spLocks noChangeArrowheads="1"/>
          </p:cNvSpPr>
          <p:nvPr/>
        </p:nvSpPr>
        <p:spPr bwMode="auto">
          <a:xfrm>
            <a:off x="5687485" y="1845734"/>
            <a:ext cx="501649" cy="361951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4113" name="Oval 55"/>
          <p:cNvSpPr>
            <a:spLocks noChangeArrowheads="1"/>
          </p:cNvSpPr>
          <p:nvPr/>
        </p:nvSpPr>
        <p:spPr bwMode="auto">
          <a:xfrm>
            <a:off x="5882218" y="4150785"/>
            <a:ext cx="499533" cy="35983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4114" name="Oval 56"/>
          <p:cNvSpPr>
            <a:spLocks noChangeArrowheads="1"/>
          </p:cNvSpPr>
          <p:nvPr/>
        </p:nvSpPr>
        <p:spPr bwMode="auto">
          <a:xfrm>
            <a:off x="1178984" y="2927352"/>
            <a:ext cx="497416" cy="35983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4115" name="Oval 57"/>
          <p:cNvSpPr>
            <a:spLocks noChangeArrowheads="1"/>
          </p:cNvSpPr>
          <p:nvPr/>
        </p:nvSpPr>
        <p:spPr bwMode="auto">
          <a:xfrm>
            <a:off x="2810934" y="1845734"/>
            <a:ext cx="499533" cy="361951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4116" name="Oval 58"/>
          <p:cNvSpPr>
            <a:spLocks noChangeArrowheads="1"/>
          </p:cNvSpPr>
          <p:nvPr/>
        </p:nvSpPr>
        <p:spPr bwMode="auto">
          <a:xfrm>
            <a:off x="3003551" y="4150785"/>
            <a:ext cx="497416" cy="35983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</a:ln>
        </p:spPr>
        <p:txBody>
          <a:bodyPr wrap="none" lIns="103897" tIns="51949" rIns="103897" bIns="5194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>
              <a:latin typeface="Gill Sans MT"/>
              <a:ea typeface="华文中宋" pitchFamily="2" charset="-122"/>
            </a:endParaRPr>
          </a:p>
        </p:txBody>
      </p:sp>
      <p:sp>
        <p:nvSpPr>
          <p:cNvPr id="25" name="Text Box 59"/>
          <p:cNvSpPr txBox="1">
            <a:spLocks noChangeArrowheads="1"/>
          </p:cNvSpPr>
          <p:nvPr/>
        </p:nvSpPr>
        <p:spPr bwMode="auto">
          <a:xfrm>
            <a:off x="1178985" y="2855384"/>
            <a:ext cx="577849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1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26" name="Text Box 60"/>
          <p:cNvSpPr txBox="1">
            <a:spLocks noChangeArrowheads="1"/>
          </p:cNvSpPr>
          <p:nvPr/>
        </p:nvSpPr>
        <p:spPr bwMode="auto">
          <a:xfrm>
            <a:off x="2810933" y="1775884"/>
            <a:ext cx="577851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2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27" name="Text Box 61"/>
          <p:cNvSpPr txBox="1">
            <a:spLocks noChangeArrowheads="1"/>
          </p:cNvSpPr>
          <p:nvPr/>
        </p:nvSpPr>
        <p:spPr bwMode="auto">
          <a:xfrm>
            <a:off x="3003551" y="4078818"/>
            <a:ext cx="575733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3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28" name="Text Box 62"/>
          <p:cNvSpPr txBox="1">
            <a:spLocks noChangeArrowheads="1"/>
          </p:cNvSpPr>
          <p:nvPr/>
        </p:nvSpPr>
        <p:spPr bwMode="auto">
          <a:xfrm>
            <a:off x="5687485" y="1775884"/>
            <a:ext cx="579967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4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5882218" y="4078818"/>
            <a:ext cx="577849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5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30" name="Text Box 64"/>
          <p:cNvSpPr txBox="1">
            <a:spLocks noChangeArrowheads="1"/>
          </p:cNvSpPr>
          <p:nvPr/>
        </p:nvSpPr>
        <p:spPr bwMode="auto">
          <a:xfrm>
            <a:off x="7897285" y="2927351"/>
            <a:ext cx="579967" cy="520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700" b="1">
                <a:latin typeface="Times New Roman" panose="02020603050405020304" pitchFamily="18" charset="0"/>
              </a:rPr>
              <a:t>6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BBBBFF"/>
                  </a:outerShdw>
                </a:cont>
                <a:cont type="tree" name="">
                  <a:effect ref="fillLine"/>
                  <a:outerShdw dist="38100" dir="2700000" algn="tl">
                    <a:srgbClr val="5B5B99"/>
                  </a:outerShdw>
                </a:cont>
                <a:effect ref="fillLine"/>
              </a:effectDag>
              <a:latin typeface="Times New Roman" panose="02020603050405020304" pitchFamily="18" charset="0"/>
            </a:endParaRPr>
          </a:p>
        </p:txBody>
      </p:sp>
      <p:sp>
        <p:nvSpPr>
          <p:cNvPr id="31" name="Text Box 67"/>
          <p:cNvSpPr txBox="1">
            <a:spLocks noChangeArrowheads="1"/>
          </p:cNvSpPr>
          <p:nvPr/>
        </p:nvSpPr>
        <p:spPr bwMode="auto">
          <a:xfrm>
            <a:off x="3577167" y="1534584"/>
            <a:ext cx="1828800" cy="11436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D</a:t>
            </a:r>
            <a:endParaRPr kumimoji="1" lang="en-US" altLang="zh-CN" sz="2700" b="1">
              <a:latin typeface="Times New Roman" panose="02020603050405020304" pitchFamily="18" charset="0"/>
              <a:ea typeface="华文中宋" pitchFamily="2" charset="-122"/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>
                <a:latin typeface="Times New Roman" panose="02020603050405020304" pitchFamily="18" charset="0"/>
                <a:ea typeface="华文中宋" pitchFamily="2" charset="-122"/>
              </a:rPr>
              <a:t>2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39" name="圆角矩形标注 38"/>
          <p:cNvSpPr/>
          <p:nvPr/>
        </p:nvSpPr>
        <p:spPr>
          <a:xfrm>
            <a:off x="1206500" y="963084"/>
            <a:ext cx="2000251" cy="787400"/>
          </a:xfrm>
          <a:prstGeom prst="wedgeRoundRectCallout">
            <a:avLst>
              <a:gd name="adj1" fmla="val 102122"/>
              <a:gd name="adj2" fmla="val 5046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工作名称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5492751" y="821267"/>
            <a:ext cx="1998133" cy="785284"/>
          </a:xfrm>
          <a:prstGeom prst="wedgeRoundRectCallout">
            <a:avLst>
              <a:gd name="adj1" fmla="val -91243"/>
              <a:gd name="adj2" fmla="val 13271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97" tIns="51949" rIns="103897" bIns="51949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持续时间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 Box 44"/>
          <p:cNvSpPr txBox="1">
            <a:spLocks noChangeArrowheads="1"/>
          </p:cNvSpPr>
          <p:nvPr/>
        </p:nvSpPr>
        <p:spPr bwMode="auto">
          <a:xfrm>
            <a:off x="3939117" y="4430185"/>
            <a:ext cx="1422400" cy="9359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2700" b="1" smtClean="0">
                <a:latin typeface="Times New Roman" panose="02020603050405020304" pitchFamily="18" charset="0"/>
                <a:ea typeface="华文中宋" pitchFamily="2" charset="-122"/>
              </a:rPr>
              <a:t>F</a:t>
            </a:r>
            <a:br>
              <a:rPr kumimoji="1" lang="en-US" altLang="zh-CN" sz="2700" b="1" smtClean="0">
                <a:latin typeface="Times New Roman" panose="02020603050405020304" pitchFamily="18" charset="0"/>
                <a:ea typeface="华文中宋" pitchFamily="2" charset="-122"/>
              </a:rPr>
            </a:br>
            <a:r>
              <a:rPr kumimoji="1" lang="en-US" altLang="zh-CN" sz="2700" b="1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华文中宋" pitchFamily="2" charset="-122"/>
              </a:rPr>
              <a:t>1</a:t>
            </a:r>
            <a:endParaRPr kumimoji="1" lang="en-US" altLang="zh-CN" sz="2700" b="1"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华文中宋" pitchFamily="2" charset="-122"/>
            </a:endParaRPr>
          </a:p>
        </p:txBody>
      </p:sp>
      <p:sp>
        <p:nvSpPr>
          <p:cNvPr id="4127" name="Freeform 53"/>
          <p:cNvSpPr/>
          <p:nvPr/>
        </p:nvSpPr>
        <p:spPr bwMode="auto">
          <a:xfrm>
            <a:off x="3111500" y="2288118"/>
            <a:ext cx="59267" cy="1714500"/>
          </a:xfrm>
          <a:custGeom>
            <a:avLst/>
            <a:gdLst>
              <a:gd name="T0" fmla="*/ 0 w 54"/>
              <a:gd name="T1" fmla="*/ 0 h 1300"/>
              <a:gd name="T2" fmla="*/ 2147483647 w 54"/>
              <a:gd name="T3" fmla="*/ 2147483647 h 1300"/>
              <a:gd name="T4" fmla="*/ 0 60000 65536"/>
              <a:gd name="T5" fmla="*/ 0 60000 65536"/>
              <a:gd name="T6" fmla="*/ 0 w 54"/>
              <a:gd name="T7" fmla="*/ 0 h 1300"/>
              <a:gd name="T8" fmla="*/ 54 w 54"/>
              <a:gd name="T9" fmla="*/ 1300 h 13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" h="1300">
                <a:moveTo>
                  <a:pt x="0" y="0"/>
                </a:moveTo>
                <a:lnTo>
                  <a:pt x="54" y="1300"/>
                </a:lnTo>
              </a:path>
            </a:pathLst>
          </a:custGeom>
          <a:noFill/>
          <a:ln w="38100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3897" tIns="51949" rIns="103897" bIns="51949" anchor="ctr"/>
          <a:lstStyle/>
          <a:p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861" y="688098"/>
            <a:ext cx="730362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根据双代号网络图绘图规则，下列网络图中的绘图错误是</a:t>
            </a:r>
            <a:r>
              <a:rPr lang="en-US" altLang="zh-CN" sz="2000" b="1">
                <a:latin typeface="+mn-ea"/>
              </a:rPr>
              <a:t>(  </a:t>
            </a:r>
            <a:r>
              <a:rPr lang="en-US" altLang="zh-CN" sz="2000" b="1" smtClean="0">
                <a:latin typeface="+mn-ea"/>
              </a:rPr>
              <a:t>   </a:t>
            </a:r>
            <a:r>
              <a:rPr lang="en-US" altLang="zh-CN" sz="2000" b="1">
                <a:latin typeface="+mn-ea"/>
              </a:rPr>
              <a:t>)</a:t>
            </a:r>
            <a:r>
              <a:rPr lang="zh-CN" altLang="zh-CN" sz="2000" b="1">
                <a:latin typeface="+mn-ea"/>
              </a:rPr>
              <a:t>。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A</a:t>
            </a:r>
            <a:r>
              <a:rPr lang="en-US" altLang="zh-CN" sz="2000" b="1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节点编号有误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B.</a:t>
            </a:r>
            <a:r>
              <a:rPr lang="zh-CN" altLang="zh-CN" sz="2000" b="1">
                <a:latin typeface="+mn-ea"/>
              </a:rPr>
              <a:t>存在循环回路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C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多个终点节点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D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 smtClean="0">
                <a:latin typeface="+mn-ea"/>
              </a:rPr>
              <a:t>多</a:t>
            </a:r>
            <a:r>
              <a:rPr lang="zh-CN" altLang="zh-CN" sz="2000" b="1">
                <a:latin typeface="+mn-ea"/>
              </a:rPr>
              <a:t>个起点</a:t>
            </a:r>
            <a:r>
              <a:rPr lang="zh-CN" altLang="zh-CN" sz="2000" b="1" smtClean="0">
                <a:latin typeface="+mn-ea"/>
              </a:rPr>
              <a:t>节点</a:t>
            </a:r>
            <a:endParaRPr lang="zh-CN" altLang="zh-CN" sz="2000" b="1">
              <a:latin typeface="+mn-ea"/>
            </a:endParaRPr>
          </a:p>
        </p:txBody>
      </p:sp>
      <p:pic>
        <p:nvPicPr>
          <p:cNvPr id="2" name="图片 1" descr="p13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244" y="1388647"/>
            <a:ext cx="6190440" cy="251202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344" y="709837"/>
            <a:ext cx="78592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某工程单代号网络计划如下图所示，工作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zh-CN" sz="2000" b="1">
                <a:latin typeface="+mn-ea"/>
              </a:rPr>
              <a:t>的最早开始时间是</a:t>
            </a:r>
            <a:r>
              <a:rPr lang="en-US" altLang="zh-CN" sz="2000" b="1">
                <a:latin typeface="+mn-ea"/>
              </a:rPr>
              <a:t>    (  </a:t>
            </a:r>
            <a:r>
              <a:rPr lang="en-US" altLang="zh-CN" sz="2000" b="1" smtClean="0">
                <a:latin typeface="+mn-ea"/>
              </a:rPr>
              <a:t>   </a:t>
            </a:r>
            <a:r>
              <a:rPr lang="en-US" altLang="zh-CN" sz="2000" b="1">
                <a:latin typeface="+mn-ea"/>
              </a:rPr>
              <a:t>)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A.10   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B.13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C.27   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D.17</a:t>
            </a:r>
            <a:endParaRPr lang="zh-CN" altLang="zh-CN" sz="2000" b="1">
              <a:latin typeface="+mn-ea"/>
            </a:endParaRPr>
          </a:p>
        </p:txBody>
      </p:sp>
      <p:pic>
        <p:nvPicPr>
          <p:cNvPr id="2050" name="图片 6" descr="16-6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8" y="1392281"/>
            <a:ext cx="6705339" cy="300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374" y="521686"/>
            <a:ext cx="73001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smtClean="0">
                <a:latin typeface="+mn-ea"/>
              </a:rPr>
              <a:t>某</a:t>
            </a:r>
            <a:r>
              <a:rPr lang="zh-CN" altLang="zh-CN" sz="2000" b="1">
                <a:latin typeface="+mn-ea"/>
              </a:rPr>
              <a:t>工程双代号时标网络计划如下图所示</a:t>
            </a:r>
            <a:r>
              <a:rPr lang="zh-CN" altLang="zh-CN" sz="2000" b="1" smtClean="0">
                <a:latin typeface="+mn-ea"/>
              </a:rPr>
              <a:t>，</a:t>
            </a:r>
            <a:r>
              <a:rPr lang="zh-CN" altLang="en-US" sz="2000" b="1" smtClean="0">
                <a:latin typeface="+mn-ea"/>
              </a:rPr>
              <a:t>不</a:t>
            </a:r>
            <a:r>
              <a:rPr lang="zh-CN" altLang="zh-CN" sz="2000" b="1" smtClean="0">
                <a:latin typeface="+mn-ea"/>
              </a:rPr>
              <a:t>正确</a:t>
            </a:r>
            <a:r>
              <a:rPr lang="zh-CN" altLang="zh-CN" sz="2000" b="1">
                <a:latin typeface="+mn-ea"/>
              </a:rPr>
              <a:t>的结论有</a:t>
            </a:r>
            <a:r>
              <a:rPr lang="en-US" altLang="zh-CN" sz="2000" b="1" smtClean="0">
                <a:latin typeface="+mn-ea"/>
              </a:rPr>
              <a:t>(   )</a:t>
            </a:r>
            <a:r>
              <a:rPr lang="zh-CN" altLang="en-US" sz="2000" b="1">
                <a:latin typeface="+mn-ea"/>
              </a:rPr>
              <a:t>。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A.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A</a:t>
            </a:r>
            <a:r>
              <a:rPr lang="zh-CN" altLang="zh-CN" sz="2000" b="1">
                <a:latin typeface="+mn-ea"/>
              </a:rPr>
              <a:t>为关键工作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B.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的自由时差为</a:t>
            </a:r>
            <a:r>
              <a:rPr lang="en-US" altLang="zh-CN" sz="2000" b="1">
                <a:latin typeface="+mn-ea"/>
              </a:rPr>
              <a:t>2d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的最迟完成时间为第</a:t>
            </a:r>
            <a:r>
              <a:rPr lang="en-US" altLang="zh-CN" sz="2000" b="1">
                <a:latin typeface="+mn-ea"/>
              </a:rPr>
              <a:t>8</a:t>
            </a:r>
            <a:r>
              <a:rPr lang="zh-CN" altLang="zh-CN" sz="2000" b="1">
                <a:latin typeface="+mn-ea"/>
              </a:rPr>
              <a:t>天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D.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zh-CN" sz="2000" b="1">
                <a:latin typeface="+mn-ea"/>
              </a:rPr>
              <a:t>的最早开始时间为第</a:t>
            </a:r>
            <a:r>
              <a:rPr lang="en-US" altLang="zh-CN" sz="2000" b="1">
                <a:latin typeface="+mn-ea"/>
              </a:rPr>
              <a:t>2</a:t>
            </a:r>
            <a:r>
              <a:rPr lang="zh-CN" altLang="zh-CN" sz="2000" b="1">
                <a:latin typeface="+mn-ea"/>
              </a:rPr>
              <a:t>天</a:t>
            </a:r>
            <a:endParaRPr lang="zh-CN" altLang="zh-CN" sz="2000" b="1">
              <a:latin typeface="+mn-ea"/>
            </a:endParaRPr>
          </a:p>
        </p:txBody>
      </p:sp>
      <p:pic>
        <p:nvPicPr>
          <p:cNvPr id="1025" name="图片 4" descr="p21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4" y="1040266"/>
            <a:ext cx="6422841" cy="308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253" y="455057"/>
            <a:ext cx="813314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某工作计划进度与实际进度如下图所示，由此可</a:t>
            </a:r>
            <a:r>
              <a:rPr lang="zh-CN" altLang="zh-CN" sz="2000" b="1" smtClean="0">
                <a:latin typeface="+mn-ea"/>
              </a:rPr>
              <a:t>得出</a:t>
            </a:r>
            <a:r>
              <a:rPr lang="zh-CN" altLang="en-US" sz="2000" b="1" smtClean="0">
                <a:latin typeface="+mn-ea"/>
              </a:rPr>
              <a:t>错误</a:t>
            </a:r>
            <a:r>
              <a:rPr lang="zh-CN" altLang="zh-CN" sz="2000" b="1" smtClean="0">
                <a:latin typeface="+mn-ea"/>
              </a:rPr>
              <a:t>的</a:t>
            </a:r>
            <a:r>
              <a:rPr lang="zh-CN" altLang="zh-CN" sz="2000" b="1">
                <a:latin typeface="+mn-ea"/>
              </a:rPr>
              <a:t>结论有</a:t>
            </a:r>
            <a:r>
              <a:rPr lang="en-US" altLang="zh-CN" sz="2000" b="1">
                <a:latin typeface="+mn-ea"/>
              </a:rPr>
              <a:t>( </a:t>
            </a:r>
            <a:r>
              <a:rPr lang="en-US" altLang="zh-CN" sz="2000" b="1" smtClean="0">
                <a:latin typeface="+mn-ea"/>
              </a:rPr>
              <a:t> )</a:t>
            </a:r>
            <a:r>
              <a:rPr lang="zh-CN" altLang="zh-CN" sz="2000" b="1">
                <a:latin typeface="+mn-ea"/>
              </a:rPr>
              <a:t>。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A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在第</a:t>
            </a:r>
            <a:r>
              <a:rPr lang="en-US" altLang="zh-CN" sz="2000" b="1">
                <a:latin typeface="+mn-ea"/>
              </a:rPr>
              <a:t>3</a:t>
            </a:r>
            <a:r>
              <a:rPr lang="zh-CN" altLang="zh-CN" sz="2000" b="1">
                <a:latin typeface="+mn-ea"/>
              </a:rPr>
              <a:t>周后半周末按计划进行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B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截至第</a:t>
            </a:r>
            <a:r>
              <a:rPr lang="en-US" altLang="zh-CN" sz="2000" b="1">
                <a:latin typeface="+mn-ea"/>
              </a:rPr>
              <a:t>4</a:t>
            </a:r>
            <a:r>
              <a:rPr lang="zh-CN" altLang="zh-CN" sz="2000" b="1">
                <a:latin typeface="+mn-ea"/>
              </a:rPr>
              <a:t>周末拖欠</a:t>
            </a:r>
            <a:r>
              <a:rPr lang="en-US" altLang="zh-CN" sz="2000" b="1">
                <a:latin typeface="+mn-ea"/>
              </a:rPr>
              <a:t>5</a:t>
            </a:r>
            <a:r>
              <a:rPr lang="zh-CN" altLang="zh-CN" sz="2000" b="1">
                <a:latin typeface="+mn-ea"/>
              </a:rPr>
              <a:t>％的任务量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C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截至检查日期实际进度拖</a:t>
            </a:r>
            <a:r>
              <a:rPr lang="zh-CN" altLang="zh-CN" sz="2000" b="1" smtClean="0">
                <a:latin typeface="+mn-ea"/>
              </a:rPr>
              <a:t>后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D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zh-CN" sz="2000" b="1">
                <a:latin typeface="+mn-ea"/>
              </a:rPr>
              <a:t>周后连续工作没有中断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</p:txBody>
      </p:sp>
      <p:pic>
        <p:nvPicPr>
          <p:cNvPr id="2" name="图片 1" descr="p21a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53" y="1072684"/>
            <a:ext cx="7444928" cy="2990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018" y="769733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smtClean="0">
                <a:latin typeface="+mn-ea"/>
              </a:rPr>
              <a:t>某工程</a:t>
            </a:r>
            <a:r>
              <a:rPr lang="zh-CN" altLang="zh-CN" sz="2000">
                <a:latin typeface="+mn-ea"/>
              </a:rPr>
              <a:t>按计划</a:t>
            </a:r>
            <a:r>
              <a:rPr lang="en-US" altLang="zh-CN" sz="2000">
                <a:latin typeface="+mn-ea"/>
              </a:rPr>
              <a:t>12</a:t>
            </a:r>
            <a:r>
              <a:rPr lang="zh-CN" altLang="zh-CN" sz="2000">
                <a:latin typeface="+mn-ea"/>
              </a:rPr>
              <a:t>天完成，下图中标出了截止第</a:t>
            </a:r>
            <a:r>
              <a:rPr lang="en-US" altLang="zh-CN" sz="2000">
                <a:latin typeface="+mn-ea"/>
              </a:rPr>
              <a:t>7</a:t>
            </a:r>
            <a:r>
              <a:rPr lang="zh-CN" altLang="zh-CN" sz="2000">
                <a:latin typeface="+mn-ea"/>
              </a:rPr>
              <a:t>天末的实际施工时间，从图中可以看出</a:t>
            </a:r>
            <a:r>
              <a:rPr lang="en-US" altLang="zh-CN" sz="2000">
                <a:latin typeface="+mn-ea"/>
              </a:rPr>
              <a:t>    (  </a:t>
            </a:r>
            <a:r>
              <a:rPr lang="en-US" altLang="zh-CN" sz="2000" smtClean="0">
                <a:latin typeface="+mn-ea"/>
              </a:rPr>
              <a:t>   </a:t>
            </a:r>
            <a:r>
              <a:rPr lang="en-US" altLang="zh-CN" sz="2000">
                <a:latin typeface="+mn-ea"/>
              </a:rPr>
              <a:t>)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 </a:t>
            </a:r>
            <a:endParaRPr lang="en-US" altLang="zh-CN" sz="200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A.</a:t>
            </a:r>
            <a:r>
              <a:rPr lang="zh-CN" altLang="zh-CN" sz="2000">
                <a:latin typeface="+mn-ea"/>
              </a:rPr>
              <a:t>第</a:t>
            </a:r>
            <a:r>
              <a:rPr lang="en-US" altLang="zh-CN" sz="2000">
                <a:latin typeface="+mn-ea"/>
              </a:rPr>
              <a:t>7</a:t>
            </a:r>
            <a:r>
              <a:rPr lang="zh-CN" altLang="zh-CN" sz="2000">
                <a:latin typeface="+mn-ea"/>
              </a:rPr>
              <a:t>天实际进度比计划进度拖后</a:t>
            </a:r>
            <a:r>
              <a:rPr lang="en-US" altLang="zh-CN" sz="2000">
                <a:latin typeface="+mn-ea"/>
              </a:rPr>
              <a:t>5</a:t>
            </a:r>
            <a:r>
              <a:rPr lang="zh-CN" altLang="zh-CN" sz="2000">
                <a:latin typeface="+mn-ea"/>
              </a:rPr>
              <a:t>％ 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B.</a:t>
            </a:r>
            <a:r>
              <a:rPr lang="zh-CN" altLang="zh-CN" sz="2000">
                <a:latin typeface="+mn-ea"/>
              </a:rPr>
              <a:t>第</a:t>
            </a:r>
            <a:r>
              <a:rPr lang="en-US" altLang="zh-CN" sz="2000">
                <a:latin typeface="+mn-ea"/>
              </a:rPr>
              <a:t>4</a:t>
            </a:r>
            <a:r>
              <a:rPr lang="zh-CN" altLang="zh-CN" sz="2000">
                <a:latin typeface="+mn-ea"/>
              </a:rPr>
              <a:t>天内计划完成的任务量为</a:t>
            </a:r>
            <a:r>
              <a:rPr lang="en-US" altLang="zh-CN" sz="2000">
                <a:latin typeface="+mn-ea"/>
              </a:rPr>
              <a:t>10</a:t>
            </a:r>
            <a:r>
              <a:rPr lang="zh-CN" altLang="zh-CN" sz="2000">
                <a:latin typeface="+mn-ea"/>
              </a:rPr>
              <a:t>％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C.</a:t>
            </a:r>
            <a:r>
              <a:rPr lang="zh-CN" altLang="zh-CN" sz="2000">
                <a:latin typeface="+mn-ea"/>
              </a:rPr>
              <a:t>第</a:t>
            </a:r>
            <a:r>
              <a:rPr lang="en-US" altLang="zh-CN" sz="2000">
                <a:latin typeface="+mn-ea"/>
              </a:rPr>
              <a:t>5</a:t>
            </a:r>
            <a:r>
              <a:rPr lang="zh-CN" altLang="zh-CN" sz="2000">
                <a:latin typeface="+mn-ea"/>
              </a:rPr>
              <a:t>天末实际进度比计划进度拖后</a:t>
            </a:r>
            <a:r>
              <a:rPr lang="en-US" altLang="zh-CN" sz="2000">
                <a:latin typeface="+mn-ea"/>
              </a:rPr>
              <a:t>5%   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D.</a:t>
            </a:r>
            <a:r>
              <a:rPr lang="zh-CN" altLang="zh-CN" sz="2000">
                <a:latin typeface="+mn-ea"/>
              </a:rPr>
              <a:t>该工作实际开始时间比计划开始时间晚</a:t>
            </a:r>
            <a:r>
              <a:rPr lang="en-US" altLang="zh-CN" sz="2000">
                <a:latin typeface="+mn-ea"/>
              </a:rPr>
              <a:t>1.5</a:t>
            </a:r>
            <a:r>
              <a:rPr lang="zh-CN" altLang="zh-CN" sz="2000">
                <a:latin typeface="+mn-ea"/>
              </a:rPr>
              <a:t>天</a:t>
            </a:r>
            <a:endParaRPr lang="zh-CN" altLang="zh-CN" sz="2000">
              <a:latin typeface="+mn-ea"/>
            </a:endParaRPr>
          </a:p>
        </p:txBody>
      </p:sp>
      <p:pic>
        <p:nvPicPr>
          <p:cNvPr id="5122" name="图片 22" descr="15-701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" y="1908837"/>
            <a:ext cx="8589352" cy="202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44" y="735405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>
                <a:latin typeface="+mn-ea"/>
              </a:rPr>
              <a:t>某工作第</a:t>
            </a:r>
            <a:r>
              <a:rPr lang="en-US" altLang="zh-CN" sz="2000">
                <a:latin typeface="+mn-ea"/>
              </a:rPr>
              <a:t>4</a:t>
            </a:r>
            <a:r>
              <a:rPr lang="zh-CN" altLang="zh-CN" sz="2000">
                <a:latin typeface="+mn-ea"/>
              </a:rPr>
              <a:t>周之后的计划进度与实际进度如下图所示，从图</a:t>
            </a:r>
            <a:r>
              <a:rPr lang="zh-CN" altLang="zh-CN" sz="2000" smtClean="0">
                <a:latin typeface="+mn-ea"/>
              </a:rPr>
              <a:t>中</a:t>
            </a:r>
            <a:r>
              <a:rPr lang="zh-CN" altLang="en-US" sz="2000" smtClean="0">
                <a:latin typeface="+mn-ea"/>
              </a:rPr>
              <a:t>无法</a:t>
            </a:r>
            <a:r>
              <a:rPr lang="zh-CN" altLang="zh-CN" sz="2000" smtClean="0">
                <a:latin typeface="+mn-ea"/>
              </a:rPr>
              <a:t>获得的信息</a:t>
            </a:r>
            <a:r>
              <a:rPr lang="zh-CN" altLang="zh-CN" sz="2000">
                <a:latin typeface="+mn-ea"/>
              </a:rPr>
              <a:t>有</a:t>
            </a:r>
            <a:r>
              <a:rPr lang="en-US" altLang="zh-CN" sz="2000">
                <a:latin typeface="+mn-ea"/>
              </a:rPr>
              <a:t>(  </a:t>
            </a:r>
            <a:r>
              <a:rPr lang="en-US" altLang="zh-CN" sz="2000" smtClean="0">
                <a:latin typeface="+mn-ea"/>
              </a:rPr>
              <a:t>   </a:t>
            </a:r>
            <a:r>
              <a:rPr lang="en-US" altLang="zh-CN" sz="2000">
                <a:latin typeface="+mn-ea"/>
              </a:rPr>
              <a:t>)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 </a:t>
            </a:r>
            <a:endParaRPr lang="en-US" altLang="zh-CN" sz="200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latin typeface="+mn-ea"/>
              </a:rPr>
              <a:t>A.</a:t>
            </a:r>
            <a:r>
              <a:rPr lang="zh-CN" altLang="zh-CN" sz="2000">
                <a:latin typeface="+mn-ea"/>
              </a:rPr>
              <a:t>原计划第</a:t>
            </a:r>
            <a:r>
              <a:rPr lang="en-US" altLang="zh-CN" sz="2000">
                <a:latin typeface="+mn-ea"/>
              </a:rPr>
              <a:t>4</a:t>
            </a:r>
            <a:r>
              <a:rPr lang="zh-CN" altLang="zh-CN" sz="2000">
                <a:latin typeface="+mn-ea"/>
              </a:rPr>
              <a:t>～</a:t>
            </a:r>
            <a:r>
              <a:rPr lang="en-US" altLang="zh-CN" sz="2000">
                <a:latin typeface="+mn-ea"/>
              </a:rPr>
              <a:t>6</a:t>
            </a:r>
            <a:r>
              <a:rPr lang="zh-CN" altLang="zh-CN" sz="2000">
                <a:latin typeface="+mn-ea"/>
              </a:rPr>
              <a:t>周为匀速进度</a:t>
            </a:r>
            <a:r>
              <a:rPr lang="en-US" altLang="zh-CN" sz="2000">
                <a:latin typeface="+mn-ea"/>
              </a:rPr>
              <a:t>   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latin typeface="+mn-ea"/>
              </a:rPr>
              <a:t>B.</a:t>
            </a:r>
            <a:r>
              <a:rPr lang="zh-CN" altLang="zh-CN" sz="2000">
                <a:latin typeface="+mn-ea"/>
              </a:rPr>
              <a:t>第</a:t>
            </a:r>
            <a:r>
              <a:rPr lang="en-US" altLang="zh-CN" sz="2000">
                <a:latin typeface="+mn-ea"/>
              </a:rPr>
              <a:t>6</a:t>
            </a:r>
            <a:r>
              <a:rPr lang="zh-CN" altLang="zh-CN" sz="2000">
                <a:latin typeface="+mn-ea"/>
              </a:rPr>
              <a:t>周后半周未进行本工作</a:t>
            </a:r>
            <a:endParaRPr lang="zh-CN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latin typeface="+mn-ea"/>
              </a:rPr>
              <a:t>C.</a:t>
            </a:r>
            <a:r>
              <a:rPr lang="zh-CN" altLang="zh-CN" sz="2000">
                <a:latin typeface="+mn-ea"/>
              </a:rPr>
              <a:t>本工作未完</a:t>
            </a:r>
            <a:r>
              <a:rPr lang="zh-CN" altLang="zh-CN" sz="2000" smtClean="0">
                <a:latin typeface="+mn-ea"/>
              </a:rPr>
              <a:t>成</a:t>
            </a:r>
            <a:endParaRPr lang="en-US" altLang="zh-CN" sz="200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latin typeface="+mn-ea"/>
              </a:rPr>
              <a:t>D.</a:t>
            </a:r>
            <a:r>
              <a:rPr lang="zh-CN" altLang="zh-CN" sz="2000">
                <a:latin typeface="+mn-ea"/>
              </a:rPr>
              <a:t>在第</a:t>
            </a:r>
            <a:r>
              <a:rPr lang="en-US" altLang="zh-CN" sz="2000">
                <a:latin typeface="+mn-ea"/>
              </a:rPr>
              <a:t>4</a:t>
            </a:r>
            <a:r>
              <a:rPr lang="zh-CN" altLang="zh-CN" sz="2000">
                <a:latin typeface="+mn-ea"/>
              </a:rPr>
              <a:t>周内，实际进度</a:t>
            </a:r>
            <a:r>
              <a:rPr lang="zh-CN" altLang="zh-CN" sz="2000" smtClean="0">
                <a:latin typeface="+mn-ea"/>
              </a:rPr>
              <a:t>超前</a:t>
            </a:r>
            <a:endParaRPr lang="zh-CN" altLang="zh-CN" sz="2000">
              <a:latin typeface="+mn-ea"/>
            </a:endParaRPr>
          </a:p>
        </p:txBody>
      </p:sp>
      <p:pic>
        <p:nvPicPr>
          <p:cNvPr id="6146" name="图片 24" descr="15-8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4" y="1759352"/>
            <a:ext cx="5933389" cy="202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8816" y="591928"/>
            <a:ext cx="74193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某工程双代号时标网络计划进行到第</a:t>
            </a:r>
            <a:r>
              <a:rPr lang="en-US" altLang="zh-CN" sz="2000" b="1">
                <a:latin typeface="+mn-ea"/>
              </a:rPr>
              <a:t>30</a:t>
            </a:r>
            <a:r>
              <a:rPr lang="zh-CN" altLang="zh-CN" sz="2000" b="1">
                <a:latin typeface="+mn-ea"/>
              </a:rPr>
              <a:t>天和第</a:t>
            </a:r>
            <a:r>
              <a:rPr lang="en-US" altLang="zh-CN" sz="2000" b="1">
                <a:latin typeface="+mn-ea"/>
              </a:rPr>
              <a:t>70</a:t>
            </a:r>
            <a:r>
              <a:rPr lang="zh-CN" altLang="zh-CN" sz="2000" b="1">
                <a:latin typeface="+mn-ea"/>
              </a:rPr>
              <a:t>天时，检查其实际进度绘制的前锋线如下图所示，由此可</a:t>
            </a:r>
            <a:r>
              <a:rPr lang="zh-CN" altLang="zh-CN" sz="2000" b="1" smtClean="0">
                <a:latin typeface="+mn-ea"/>
              </a:rPr>
              <a:t>得出</a:t>
            </a:r>
            <a:r>
              <a:rPr lang="zh-CN" altLang="en-US" sz="2000" b="1" smtClean="0">
                <a:latin typeface="+mn-ea"/>
              </a:rPr>
              <a:t>错误</a:t>
            </a:r>
            <a:r>
              <a:rPr lang="zh-CN" altLang="zh-CN" sz="2000" b="1" smtClean="0">
                <a:latin typeface="+mn-ea"/>
              </a:rPr>
              <a:t>的</a:t>
            </a:r>
            <a:r>
              <a:rPr lang="zh-CN" altLang="zh-CN" sz="2000" b="1">
                <a:latin typeface="+mn-ea"/>
              </a:rPr>
              <a:t>结论有</a:t>
            </a:r>
            <a:r>
              <a:rPr lang="en-US" altLang="zh-CN" sz="2000" b="1">
                <a:latin typeface="+mn-ea"/>
              </a:rPr>
              <a:t>(  </a:t>
            </a:r>
            <a:r>
              <a:rPr lang="en-US" altLang="zh-CN" sz="2000" b="1" smtClean="0">
                <a:latin typeface="+mn-ea"/>
              </a:rPr>
              <a:t>  </a:t>
            </a:r>
            <a:r>
              <a:rPr lang="en-US" altLang="zh-CN" sz="2000" b="1">
                <a:latin typeface="+mn-ea"/>
              </a:rPr>
              <a:t>)</a:t>
            </a:r>
            <a:r>
              <a:rPr lang="zh-CN" altLang="zh-CN" sz="2000" b="1">
                <a:latin typeface="+mn-ea"/>
              </a:rPr>
              <a:t>。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A.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30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实际进度正常，不影响总工期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B.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70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G</a:t>
            </a:r>
            <a:r>
              <a:rPr lang="zh-CN" altLang="zh-CN" sz="2000" b="1">
                <a:latin typeface="+mn-ea"/>
              </a:rPr>
              <a:t>实际进度拖后</a:t>
            </a:r>
            <a:r>
              <a:rPr lang="en-US" altLang="zh-CN" sz="2000" b="1">
                <a:latin typeface="+mn-ea"/>
              </a:rPr>
              <a:t>10d</a:t>
            </a:r>
            <a:r>
              <a:rPr lang="zh-CN" altLang="zh-CN" sz="2000" b="1">
                <a:latin typeface="+mn-ea"/>
              </a:rPr>
              <a:t>，影响总工期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70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H</a:t>
            </a:r>
            <a:r>
              <a:rPr lang="zh-CN" altLang="zh-CN" sz="2000" b="1">
                <a:latin typeface="+mn-ea"/>
              </a:rPr>
              <a:t>实际进度正常，不影响总工期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D</a:t>
            </a:r>
            <a:r>
              <a:rPr lang="en-US" altLang="zh-CN" sz="2000" b="1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70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F</a:t>
            </a:r>
            <a:r>
              <a:rPr lang="zh-CN" altLang="zh-CN" sz="2000" b="1">
                <a:latin typeface="+mn-ea"/>
              </a:rPr>
              <a:t>实际进度拖后</a:t>
            </a:r>
            <a:r>
              <a:rPr lang="en-US" altLang="zh-CN" sz="2000" b="1">
                <a:latin typeface="+mn-ea"/>
              </a:rPr>
              <a:t>10d</a:t>
            </a:r>
            <a:r>
              <a:rPr lang="zh-CN" altLang="zh-CN" sz="2000" b="1">
                <a:latin typeface="+mn-ea"/>
              </a:rPr>
              <a:t>，不影响总</a:t>
            </a:r>
            <a:r>
              <a:rPr lang="zh-CN" altLang="zh-CN" sz="2000" b="1" smtClean="0">
                <a:latin typeface="+mn-ea"/>
              </a:rPr>
              <a:t>工期</a:t>
            </a:r>
            <a:endParaRPr lang="zh-CN" altLang="zh-CN" sz="2000" b="1">
              <a:latin typeface="+mn-ea"/>
            </a:endParaRPr>
          </a:p>
        </p:txBody>
      </p:sp>
      <p:pic>
        <p:nvPicPr>
          <p:cNvPr id="2" name="图片 1" descr="P22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86" y="1477602"/>
            <a:ext cx="6657091" cy="281660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2512" y="55083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某工程双代号时标网络计划如下图所示，关于时间参数的说法正确的有</a:t>
            </a:r>
            <a:r>
              <a:rPr lang="en-US" altLang="zh-CN" sz="2000" b="1">
                <a:latin typeface="+mn-ea"/>
              </a:rPr>
              <a:t>    </a:t>
            </a:r>
            <a:r>
              <a:rPr lang="en-US" altLang="zh-CN" sz="2000" b="1" smtClean="0">
                <a:latin typeface="+mn-ea"/>
              </a:rPr>
              <a:t>(   )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A.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总时差为零</a:t>
            </a:r>
            <a:r>
              <a:rPr lang="en-US" altLang="zh-CN" sz="2000" b="1">
                <a:latin typeface="+mn-ea"/>
              </a:rPr>
              <a:t>   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B.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zh-CN" sz="2000" b="1">
                <a:latin typeface="+mn-ea"/>
              </a:rPr>
              <a:t>最早开始时间为第</a:t>
            </a:r>
            <a:r>
              <a:rPr lang="en-US" altLang="zh-CN" sz="2000" b="1">
                <a:latin typeface="+mn-ea"/>
              </a:rPr>
              <a:t>4</a:t>
            </a:r>
            <a:r>
              <a:rPr lang="zh-CN" altLang="zh-CN" sz="2000" b="1">
                <a:latin typeface="+mn-ea"/>
              </a:rPr>
              <a:t>天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I</a:t>
            </a:r>
            <a:r>
              <a:rPr lang="zh-CN" altLang="zh-CN" sz="2000" b="1">
                <a:latin typeface="+mn-ea"/>
              </a:rPr>
              <a:t>自由时差为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zh-CN" sz="2000" b="1" smtClean="0">
                <a:latin typeface="+mn-ea"/>
              </a:rPr>
              <a:t>天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D</a:t>
            </a:r>
            <a:r>
              <a:rPr lang="en-US" altLang="zh-CN" sz="2000" b="1" smtClean="0">
                <a:latin typeface="+mn-ea"/>
              </a:rPr>
              <a:t>.</a:t>
            </a:r>
            <a:r>
              <a:rPr lang="zh-CN" altLang="zh-CN" sz="2000" b="1">
                <a:latin typeface="+mn-ea"/>
              </a:rPr>
              <a:t>工作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总时差为零</a:t>
            </a:r>
            <a:r>
              <a:rPr lang="en-US" altLang="zh-CN" sz="2000" b="1">
                <a:latin typeface="+mn-ea"/>
              </a:rPr>
              <a:t>   </a:t>
            </a:r>
            <a:endParaRPr lang="zh-CN" altLang="zh-CN" sz="2000" b="1">
              <a:latin typeface="+mn-ea"/>
            </a:endParaRPr>
          </a:p>
        </p:txBody>
      </p:sp>
      <p:pic>
        <p:nvPicPr>
          <p:cNvPr id="3074" name="图片 9" descr="16-1201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2" y="1539433"/>
            <a:ext cx="5702460" cy="261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5271" y="283992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+mn-ea"/>
              </a:rPr>
              <a:t>某工程双代号时标网络计划执行至第</a:t>
            </a:r>
            <a:r>
              <a:rPr lang="en-US" altLang="zh-CN" sz="2000" b="1">
                <a:latin typeface="+mn-ea"/>
              </a:rPr>
              <a:t>20</a:t>
            </a:r>
            <a:r>
              <a:rPr lang="zh-CN" altLang="zh-CN" sz="2000" b="1">
                <a:latin typeface="+mn-ea"/>
              </a:rPr>
              <a:t>天和第</a:t>
            </a:r>
            <a:r>
              <a:rPr lang="en-US" altLang="zh-CN" sz="2000" b="1">
                <a:latin typeface="+mn-ea"/>
              </a:rPr>
              <a:t>60</a:t>
            </a:r>
            <a:r>
              <a:rPr lang="zh-CN" altLang="zh-CN" sz="2000" b="1">
                <a:latin typeface="+mn-ea"/>
              </a:rPr>
              <a:t>天时，检查实际进度如下图前锋线所示，由</a:t>
            </a:r>
            <a:r>
              <a:rPr lang="zh-CN" altLang="zh-CN" sz="2000" b="1" smtClean="0">
                <a:latin typeface="+mn-ea"/>
              </a:rPr>
              <a:t>图</a:t>
            </a:r>
            <a:r>
              <a:rPr lang="zh-CN" altLang="en-US" sz="2000" b="1" smtClean="0">
                <a:latin typeface="+mn-ea"/>
              </a:rPr>
              <a:t>不能</a:t>
            </a:r>
            <a:r>
              <a:rPr lang="zh-CN" altLang="zh-CN" sz="2000" b="1" smtClean="0">
                <a:latin typeface="+mn-ea"/>
              </a:rPr>
              <a:t>得出</a:t>
            </a:r>
            <a:r>
              <a:rPr lang="zh-CN" altLang="zh-CN" sz="2000" b="1">
                <a:latin typeface="+mn-ea"/>
              </a:rPr>
              <a:t>的结论有</a:t>
            </a:r>
            <a:r>
              <a:rPr lang="en-US" altLang="zh-CN" sz="2000" b="1">
                <a:latin typeface="+mn-ea"/>
              </a:rPr>
              <a:t>    (  </a:t>
            </a:r>
            <a:r>
              <a:rPr lang="en-US" altLang="zh-CN" sz="2000" b="1" smtClean="0">
                <a:latin typeface="+mn-ea"/>
              </a:rPr>
              <a:t>  </a:t>
            </a:r>
            <a:r>
              <a:rPr lang="en-US" altLang="zh-CN" sz="2000" b="1">
                <a:latin typeface="+mn-ea"/>
              </a:rPr>
              <a:t>)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 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A.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20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A</a:t>
            </a:r>
            <a:r>
              <a:rPr lang="zh-CN" altLang="zh-CN" sz="2000" b="1">
                <a:latin typeface="+mn-ea"/>
              </a:rPr>
              <a:t>进度正常，不影响总工期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B.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20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C</a:t>
            </a:r>
            <a:r>
              <a:rPr lang="zh-CN" altLang="zh-CN" sz="2000" b="1">
                <a:latin typeface="+mn-ea"/>
              </a:rPr>
              <a:t>拖后</a:t>
            </a:r>
            <a:r>
              <a:rPr lang="en-US" altLang="zh-CN" sz="2000" b="1">
                <a:latin typeface="+mn-ea"/>
              </a:rPr>
              <a:t>10</a:t>
            </a:r>
            <a:r>
              <a:rPr lang="zh-CN" altLang="zh-CN" sz="2000" b="1">
                <a:latin typeface="+mn-ea"/>
              </a:rPr>
              <a:t>天，不影响总工期</a:t>
            </a:r>
            <a:endParaRPr lang="zh-CN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C.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60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zh-CN" sz="2000" b="1">
                <a:latin typeface="+mn-ea"/>
              </a:rPr>
              <a:t>提前</a:t>
            </a:r>
            <a:r>
              <a:rPr lang="en-US" altLang="zh-CN" sz="2000" b="1">
                <a:latin typeface="+mn-ea"/>
              </a:rPr>
              <a:t>10</a:t>
            </a:r>
            <a:r>
              <a:rPr lang="zh-CN" altLang="zh-CN" sz="2000" b="1">
                <a:latin typeface="+mn-ea"/>
              </a:rPr>
              <a:t>天，不影响总</a:t>
            </a:r>
            <a:r>
              <a:rPr lang="zh-CN" altLang="zh-CN" sz="2000" b="1" smtClean="0">
                <a:latin typeface="+mn-ea"/>
              </a:rPr>
              <a:t>工期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+mn-ea"/>
              </a:rPr>
              <a:t>D.</a:t>
            </a:r>
            <a:r>
              <a:rPr lang="zh-CN" altLang="zh-CN" sz="2000" b="1">
                <a:latin typeface="+mn-ea"/>
              </a:rPr>
              <a:t>第</a:t>
            </a:r>
            <a:r>
              <a:rPr lang="en-US" altLang="zh-CN" sz="2000" b="1">
                <a:latin typeface="+mn-ea"/>
              </a:rPr>
              <a:t>20</a:t>
            </a:r>
            <a:r>
              <a:rPr lang="zh-CN" altLang="zh-CN" sz="2000" b="1">
                <a:latin typeface="+mn-ea"/>
              </a:rPr>
              <a:t>天检查时，工作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zh-CN" sz="2000" b="1">
                <a:latin typeface="+mn-ea"/>
              </a:rPr>
              <a:t>拖后</a:t>
            </a:r>
            <a:r>
              <a:rPr lang="en-US" altLang="zh-CN" sz="2000" b="1">
                <a:latin typeface="+mn-ea"/>
              </a:rPr>
              <a:t>10</a:t>
            </a:r>
            <a:r>
              <a:rPr lang="zh-CN" altLang="zh-CN" sz="2000" b="1">
                <a:latin typeface="+mn-ea"/>
              </a:rPr>
              <a:t>天，影响总</a:t>
            </a:r>
            <a:r>
              <a:rPr lang="zh-CN" altLang="zh-CN" sz="2000" b="1" smtClean="0">
                <a:latin typeface="+mn-ea"/>
              </a:rPr>
              <a:t>工期</a:t>
            </a:r>
            <a:endParaRPr lang="zh-CN" altLang="zh-CN" sz="2000" b="1">
              <a:latin typeface="+mn-ea"/>
            </a:endParaRPr>
          </a:p>
        </p:txBody>
      </p:sp>
      <p:pic>
        <p:nvPicPr>
          <p:cNvPr id="4098" name="图片 10" descr="16-120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0" y="1701941"/>
            <a:ext cx="5503601" cy="27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3225" y="906108"/>
            <a:ext cx="738079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/>
              <a:t>某工程单代号搭接网络计划如下图所示，节点中下方数字为该工作的持续时间，</a:t>
            </a:r>
            <a:r>
              <a:rPr lang="zh-CN" altLang="zh-CN" sz="2000" b="1" smtClean="0"/>
              <a:t>其中</a:t>
            </a:r>
            <a:r>
              <a:rPr lang="zh-CN" altLang="en-US" sz="2000" b="1" smtClean="0"/>
              <a:t>哪个不是</a:t>
            </a:r>
            <a:r>
              <a:rPr lang="zh-CN" altLang="zh-CN" sz="2000" b="1" smtClean="0"/>
              <a:t>关键工作</a:t>
            </a:r>
            <a:r>
              <a:rPr lang="en-US" altLang="zh-CN" sz="2000" b="1" smtClean="0"/>
              <a:t>(    )</a:t>
            </a:r>
            <a:endParaRPr lang="zh-CN" altLang="zh-CN" sz="2000" b="1"/>
          </a:p>
          <a:p>
            <a:pPr>
              <a:lnSpc>
                <a:spcPct val="150000"/>
              </a:lnSpc>
            </a:pPr>
            <a:r>
              <a:rPr lang="en-US" altLang="zh-CN" sz="2000" b="1"/>
              <a:t> </a:t>
            </a:r>
            <a:endParaRPr lang="en-US" altLang="zh-CN" sz="2000" b="1" smtClean="0"/>
          </a:p>
          <a:p>
            <a:pPr>
              <a:lnSpc>
                <a:spcPct val="150000"/>
              </a:lnSpc>
            </a:pPr>
            <a:endParaRPr lang="en-US" altLang="zh-CN" sz="2000" b="1" smtClean="0"/>
          </a:p>
          <a:p>
            <a:pPr>
              <a:lnSpc>
                <a:spcPct val="150000"/>
              </a:lnSpc>
            </a:pPr>
            <a:endParaRPr lang="en-US" altLang="zh-CN" sz="2000" b="1"/>
          </a:p>
          <a:p>
            <a:pPr>
              <a:lnSpc>
                <a:spcPct val="150000"/>
              </a:lnSpc>
            </a:pPr>
            <a:endParaRPr lang="en-US" altLang="zh-CN" sz="2000" b="1" smtClean="0"/>
          </a:p>
          <a:p>
            <a:pPr>
              <a:lnSpc>
                <a:spcPct val="150000"/>
              </a:lnSpc>
            </a:pPr>
            <a:endParaRPr lang="zh-CN" altLang="zh-CN" sz="2000" b="1"/>
          </a:p>
          <a:p>
            <a:pPr>
              <a:lnSpc>
                <a:spcPct val="150000"/>
              </a:lnSpc>
            </a:pPr>
            <a:endParaRPr lang="en-US" altLang="zh-CN" sz="2000" b="1" smtClean="0"/>
          </a:p>
          <a:p>
            <a:pPr>
              <a:lnSpc>
                <a:spcPct val="150000"/>
              </a:lnSpc>
            </a:pPr>
            <a:endParaRPr lang="en-US" altLang="zh-CN" sz="2000" b="1"/>
          </a:p>
          <a:p>
            <a:pPr>
              <a:lnSpc>
                <a:spcPct val="150000"/>
              </a:lnSpc>
            </a:pPr>
            <a:r>
              <a:rPr lang="en-US" altLang="zh-CN" sz="2000" b="1" smtClean="0"/>
              <a:t>A</a:t>
            </a:r>
            <a:r>
              <a:rPr lang="en-US" altLang="zh-CN" sz="2000" b="1"/>
              <a:t>.</a:t>
            </a:r>
            <a:r>
              <a:rPr lang="zh-CN" altLang="zh-CN" sz="2000" b="1"/>
              <a:t>工作</a:t>
            </a:r>
            <a:r>
              <a:rPr lang="en-US" altLang="zh-CN" sz="2000" b="1"/>
              <a:t>A   	</a:t>
            </a:r>
            <a:r>
              <a:rPr lang="en-US" altLang="zh-CN" sz="2000" b="1" smtClean="0"/>
              <a:t>B.</a:t>
            </a:r>
            <a:r>
              <a:rPr lang="zh-CN" altLang="zh-CN" sz="2000" b="1"/>
              <a:t>工作</a:t>
            </a:r>
            <a:r>
              <a:rPr lang="en-US" altLang="zh-CN" sz="2000" b="1"/>
              <a:t>C   	</a:t>
            </a:r>
            <a:r>
              <a:rPr lang="en-US" altLang="zh-CN" sz="2000" b="1" smtClean="0"/>
              <a:t>C.</a:t>
            </a:r>
            <a:r>
              <a:rPr lang="zh-CN" altLang="zh-CN" sz="2000" b="1"/>
              <a:t>工作</a:t>
            </a:r>
            <a:r>
              <a:rPr lang="en-US" altLang="zh-CN" sz="2000" b="1" smtClean="0"/>
              <a:t>D		D.</a:t>
            </a:r>
            <a:r>
              <a:rPr lang="zh-CN" altLang="zh-CN" sz="2000" b="1"/>
              <a:t>工作</a:t>
            </a:r>
            <a:r>
              <a:rPr lang="en-US" altLang="zh-CN" sz="2000" b="1" smtClean="0"/>
              <a:t>B</a:t>
            </a:r>
            <a:endParaRPr lang="zh-CN" altLang="zh-CN" sz="2000" b="1"/>
          </a:p>
        </p:txBody>
      </p:sp>
      <p:pic>
        <p:nvPicPr>
          <p:cNvPr id="7170" name="图片 26" descr="15-9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" y="1921398"/>
            <a:ext cx="5671595" cy="267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366185" y="912284"/>
            <a:ext cx="5039783" cy="41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+mn-ea"/>
                <a:ea typeface="+mn-ea"/>
              </a:rPr>
              <a:t>左右两图，哪边错误，为什么？</a:t>
            </a:r>
            <a:endParaRPr lang="zh-CN" altLang="en-US" sz="2000" b="1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5" y="2244792"/>
            <a:ext cx="8159081" cy="379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37" y="819687"/>
            <a:ext cx="4511949" cy="129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814918" y="645585"/>
            <a:ext cx="7920567" cy="472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下图为某项目主要工作的单代号网络图。工期以工作日为单位。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1]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 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请在图中填写各活动的最早开始时间（</a:t>
            </a:r>
            <a:r>
              <a:rPr lang="en-US" altLang="zh-CN" sz="2000" dirty="0">
                <a:latin typeface="+mn-ea"/>
                <a:ea typeface="+mn-ea"/>
              </a:rPr>
              <a:t>ES</a:t>
            </a:r>
            <a:r>
              <a:rPr lang="zh-CN" altLang="en-US" sz="2000" dirty="0">
                <a:latin typeface="+mn-ea"/>
                <a:ea typeface="+mn-ea"/>
              </a:rPr>
              <a:t>）、最早结束时间（</a:t>
            </a:r>
            <a:r>
              <a:rPr lang="en-US" altLang="zh-CN" sz="2000" dirty="0">
                <a:latin typeface="+mn-ea"/>
                <a:ea typeface="+mn-ea"/>
              </a:rPr>
              <a:t>EF</a:t>
            </a:r>
            <a:r>
              <a:rPr lang="zh-CN" altLang="en-US" sz="2000" dirty="0">
                <a:latin typeface="+mn-ea"/>
                <a:ea typeface="+mn-ea"/>
              </a:rPr>
              <a:t>）、最晚开始时间（</a:t>
            </a:r>
            <a:r>
              <a:rPr lang="en-US" altLang="zh-CN" sz="2000" dirty="0">
                <a:latin typeface="+mn-ea"/>
                <a:ea typeface="+mn-ea"/>
              </a:rPr>
              <a:t>LS</a:t>
            </a:r>
            <a:r>
              <a:rPr lang="zh-CN" altLang="en-US" sz="2000" dirty="0">
                <a:latin typeface="+mn-ea"/>
                <a:ea typeface="+mn-ea"/>
              </a:rPr>
              <a:t>）、最晚结束时间（</a:t>
            </a:r>
            <a:r>
              <a:rPr lang="en-US" altLang="zh-CN" sz="2000" dirty="0">
                <a:latin typeface="+mn-ea"/>
                <a:ea typeface="+mn-ea"/>
              </a:rPr>
              <a:t>LF</a:t>
            </a:r>
            <a:r>
              <a:rPr lang="zh-CN" altLang="en-US" sz="2000" dirty="0">
                <a:latin typeface="+mn-ea"/>
                <a:ea typeface="+mn-ea"/>
              </a:rPr>
              <a:t>），从第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天开始计算。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2]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 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请找出该网络图的关键路径，分别计算工作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、工作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的总时差和自由时差，说明此网络工程的关键部分能否在</a:t>
            </a:r>
            <a:r>
              <a:rPr lang="en-US" altLang="zh-CN" sz="2000" dirty="0">
                <a:latin typeface="+mn-ea"/>
                <a:ea typeface="+mn-ea"/>
              </a:rPr>
              <a:t>40</a:t>
            </a:r>
            <a:r>
              <a:rPr lang="zh-CN" altLang="en-US" sz="2000" dirty="0">
                <a:latin typeface="+mn-ea"/>
                <a:ea typeface="+mn-ea"/>
              </a:rPr>
              <a:t>个工作日内完成，并说明具体原因。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3]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 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请说明通常情况下，若想缩短工期可采取哪些措施。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Application Data\Tencent\Users\89710736\QQ\WinTemp\RichOle\DP1HG[)A}PCOS}L5F_~ANCX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3" y="941058"/>
            <a:ext cx="8271704" cy="475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80283" y="157063"/>
            <a:ext cx="8403167" cy="287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solidFill>
                  <a:srgbClr val="FF0000"/>
                </a:solidFill>
                <a:latin typeface="+mn-ea"/>
                <a:ea typeface="+mn-ea"/>
              </a:rPr>
              <a:t>练习题：</a:t>
            </a:r>
            <a:endParaRPr lang="en-US" altLang="zh-CN" sz="200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latin typeface="+mn-ea"/>
                <a:ea typeface="+mn-ea"/>
              </a:rPr>
              <a:t>阅读</a:t>
            </a:r>
            <a:r>
              <a:rPr lang="zh-CN" altLang="en-US" sz="2000" dirty="0">
                <a:latin typeface="+mn-ea"/>
                <a:ea typeface="+mn-ea"/>
              </a:rPr>
              <a:t>下列说明，回答问题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至问题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，将解答填入答题纸的对应栏内。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latin typeface="+mn-ea"/>
                <a:ea typeface="+mn-ea"/>
              </a:rPr>
              <a:t>项目</a:t>
            </a:r>
            <a:r>
              <a:rPr lang="zh-CN" altLang="en-US" sz="2000" dirty="0">
                <a:latin typeface="+mn-ea"/>
                <a:ea typeface="+mn-ea"/>
              </a:rPr>
              <a:t>经理在为某项目制定进度计划时绘制了如下所示的前导图（如图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所示）</a:t>
            </a:r>
            <a:r>
              <a:rPr lang="zh-CN" altLang="en-US" sz="2000">
                <a:latin typeface="+mn-ea"/>
                <a:ea typeface="+mn-ea"/>
              </a:rPr>
              <a:t>。</a:t>
            </a:r>
            <a:r>
              <a:rPr lang="zh-CN" altLang="en-US" sz="2000" smtClean="0">
                <a:latin typeface="+mn-ea"/>
                <a:ea typeface="+mn-ea"/>
              </a:rPr>
              <a:t>图中</a:t>
            </a:r>
            <a:r>
              <a:rPr lang="zh-CN" altLang="en-US" sz="2000" dirty="0">
                <a:latin typeface="+mn-ea"/>
                <a:ea typeface="+mn-ea"/>
              </a:rPr>
              <a:t>活动</a:t>
            </a:r>
            <a:r>
              <a:rPr lang="en-US" altLang="zh-CN" sz="2000" dirty="0">
                <a:latin typeface="+mn-ea"/>
                <a:ea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</a:rPr>
              <a:t>和活动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之间为结束</a:t>
            </a:r>
            <a:r>
              <a:rPr lang="en-US" altLang="zh-CN" sz="2000" dirty="0">
                <a:latin typeface="+mn-ea"/>
                <a:ea typeface="+mn-ea"/>
              </a:rPr>
              <a:t>-</a:t>
            </a:r>
            <a:r>
              <a:rPr lang="zh-CN" altLang="en-US" sz="2000" dirty="0">
                <a:latin typeface="+mn-ea"/>
                <a:ea typeface="+mn-ea"/>
              </a:rPr>
              <a:t>结束关系，即活动</a:t>
            </a:r>
            <a:r>
              <a:rPr lang="en-US" altLang="zh-CN" sz="2000" dirty="0">
                <a:latin typeface="+mn-ea"/>
                <a:ea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</a:rPr>
              <a:t>结束后活动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才能结束，</a:t>
            </a:r>
            <a:r>
              <a:rPr lang="zh-CN" altLang="en-US" sz="2000">
                <a:latin typeface="+mn-ea"/>
                <a:ea typeface="+mn-ea"/>
              </a:rPr>
              <a:t>其他</a:t>
            </a:r>
            <a:r>
              <a:rPr lang="zh-CN" altLang="en-US" sz="2000" smtClean="0">
                <a:latin typeface="+mn-ea"/>
                <a:ea typeface="+mn-ea"/>
              </a:rPr>
              <a:t>活动之间</a:t>
            </a:r>
            <a:r>
              <a:rPr lang="zh-CN" altLang="en-US" sz="2000" dirty="0">
                <a:latin typeface="+mn-ea"/>
                <a:ea typeface="+mn-ea"/>
              </a:rPr>
              <a:t>的关系为结束</a:t>
            </a:r>
            <a:r>
              <a:rPr lang="en-US" altLang="zh-CN" sz="2000" dirty="0">
                <a:latin typeface="+mn-ea"/>
                <a:ea typeface="+mn-ea"/>
              </a:rPr>
              <a:t>-</a:t>
            </a:r>
            <a:r>
              <a:rPr lang="zh-CN" altLang="en-US" sz="2000" dirty="0">
                <a:latin typeface="+mn-ea"/>
                <a:ea typeface="+mn-ea"/>
              </a:rPr>
              <a:t>开始关系，即前一个活动结束，后一个活动才能</a:t>
            </a:r>
            <a:r>
              <a:rPr lang="zh-CN" altLang="en-US" sz="2000">
                <a:latin typeface="+mn-ea"/>
                <a:ea typeface="+mn-ea"/>
              </a:rPr>
              <a:t>开始</a:t>
            </a:r>
            <a:r>
              <a:rPr lang="zh-CN" altLang="en-US" sz="200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Picture 1" descr="C:\Documents and Settings\Administrator\Application Data\Tencent\Users\89710736\QQ\WinTemp\RichOle\3`9DP([88(08DJ__Z~WEYXK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" y="2927793"/>
            <a:ext cx="7822594" cy="377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84201" y="596901"/>
            <a:ext cx="8403167" cy="518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smtClean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请指出该网络图的关键路径并计算出项目的计划总工期。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根据上面的前导图，活动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的总时差为</a:t>
            </a:r>
            <a:r>
              <a:rPr lang="zh-CN" altLang="en-US" sz="2000" u="sng" dirty="0">
                <a:latin typeface="+mn-ea"/>
                <a:ea typeface="+mn-ea"/>
              </a:rPr>
              <a:t>（</a:t>
            </a:r>
            <a:r>
              <a:rPr lang="en-US" altLang="zh-CN" sz="2000" u="sng" dirty="0">
                <a:latin typeface="+mn-ea"/>
                <a:ea typeface="+mn-ea"/>
              </a:rPr>
              <a:t>1</a:t>
            </a:r>
            <a:r>
              <a:rPr lang="zh-CN" altLang="en-US" sz="2000" u="sng" dirty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天，自由时差为</a:t>
            </a:r>
            <a:r>
              <a:rPr lang="zh-CN" altLang="en-US" sz="2000" u="sng" dirty="0">
                <a:latin typeface="+mn-ea"/>
                <a:ea typeface="+mn-ea"/>
              </a:rPr>
              <a:t>（</a:t>
            </a:r>
            <a:r>
              <a:rPr lang="en-US" altLang="zh-CN" sz="2000" u="sng" dirty="0">
                <a:latin typeface="+mn-ea"/>
                <a:ea typeface="+mn-ea"/>
              </a:rPr>
              <a:t>2</a:t>
            </a:r>
            <a:r>
              <a:rPr lang="zh-CN" altLang="en-US" sz="2000" u="sng" dirty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天。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杨工是该项目的关键技术人员，他同一时间只能主持并参加一个活动。若杨</a:t>
            </a:r>
            <a:r>
              <a:rPr lang="zh-CN" altLang="en-US" sz="2000">
                <a:latin typeface="+mn-ea"/>
                <a:ea typeface="+mn-ea"/>
              </a:rPr>
              <a:t>工</a:t>
            </a:r>
            <a:r>
              <a:rPr lang="zh-CN" altLang="en-US" sz="2000" smtClean="0">
                <a:latin typeface="+mn-ea"/>
                <a:ea typeface="+mn-ea"/>
              </a:rPr>
              <a:t>要主持</a:t>
            </a:r>
            <a:r>
              <a:rPr lang="zh-CN" altLang="en-US" sz="2000" dirty="0">
                <a:latin typeface="+mn-ea"/>
                <a:ea typeface="+mn-ea"/>
              </a:rPr>
              <a:t>并参与</a:t>
            </a:r>
            <a:r>
              <a:rPr lang="en-US" altLang="zh-CN" sz="2000" dirty="0">
                <a:latin typeface="+mn-ea"/>
                <a:ea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I</a:t>
            </a:r>
            <a:r>
              <a:rPr lang="zh-CN" altLang="en-US" sz="2000" dirty="0">
                <a:latin typeface="+mn-ea"/>
                <a:ea typeface="+mn-ea"/>
              </a:rPr>
              <a:t>三个活动那么项目工期将比原计划至少推迟</a:t>
            </a:r>
            <a:r>
              <a:rPr lang="zh-CN" altLang="en-US" sz="2000" u="sng" dirty="0">
                <a:latin typeface="+mn-ea"/>
                <a:ea typeface="+mn-ea"/>
              </a:rPr>
              <a:t>（</a:t>
            </a:r>
            <a:r>
              <a:rPr lang="en-US" altLang="zh-CN" sz="2000" u="sng" dirty="0">
                <a:latin typeface="+mn-ea"/>
                <a:ea typeface="+mn-ea"/>
              </a:rPr>
              <a:t>3</a:t>
            </a:r>
            <a:r>
              <a:rPr lang="zh-CN" altLang="en-US" sz="2000" u="sng" dirty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天。在这种情况下杨工所涉及的活动序列（含紧前和紧后活动）为</a:t>
            </a:r>
            <a:r>
              <a:rPr lang="zh-CN" altLang="en-US" sz="2000" u="sng" dirty="0">
                <a:latin typeface="+mn-ea"/>
                <a:ea typeface="+mn-ea"/>
              </a:rPr>
              <a:t>（</a:t>
            </a:r>
            <a:r>
              <a:rPr lang="en-US" altLang="zh-CN" sz="2000" u="sng" dirty="0">
                <a:latin typeface="+mn-ea"/>
                <a:ea typeface="+mn-ea"/>
              </a:rPr>
              <a:t>4</a:t>
            </a:r>
            <a:r>
              <a:rPr lang="zh-CN" altLang="en-US" sz="2000" u="sng" dirty="0">
                <a:latin typeface="+mn-ea"/>
                <a:ea typeface="+mn-ea"/>
              </a:rPr>
              <a:t>）</a:t>
            </a:r>
            <a:r>
              <a:rPr lang="zh-CN" altLang="en-US" sz="2000" dirty="0">
                <a:latin typeface="+mn-ea"/>
                <a:ea typeface="+mn-ea"/>
              </a:rPr>
              <a:t> 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请将上面（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）到（</a:t>
            </a: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）处的答案填写在答题纸的对应栏内。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针对问题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所述的情形，如仍让杨工主持并参与</a:t>
            </a:r>
            <a:r>
              <a:rPr lang="en-US" altLang="zh-CN" sz="2000" dirty="0">
                <a:latin typeface="+mn-ea"/>
                <a:ea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I</a:t>
            </a:r>
            <a:r>
              <a:rPr lang="zh-CN" altLang="en-US" sz="2000" dirty="0">
                <a:latin typeface="+mn-ea"/>
                <a:ea typeface="+mn-ea"/>
              </a:rPr>
              <a:t>三个活动，为</a:t>
            </a:r>
            <a:r>
              <a:rPr lang="zh-CN" altLang="en-US" sz="2000">
                <a:latin typeface="+mn-ea"/>
                <a:ea typeface="+mn-ea"/>
              </a:rPr>
              <a:t>避免</a:t>
            </a:r>
            <a:r>
              <a:rPr lang="zh-CN" altLang="en-US" sz="2000" smtClean="0">
                <a:latin typeface="+mn-ea"/>
                <a:ea typeface="+mn-ea"/>
              </a:rPr>
              <a:t>项目延期</a:t>
            </a:r>
            <a:r>
              <a:rPr lang="zh-CN" altLang="en-US" sz="2000" dirty="0">
                <a:latin typeface="+mn-ea"/>
                <a:ea typeface="+mn-ea"/>
              </a:rPr>
              <a:t>，请结合网络图的具体活动顺序叙述项目经理可采取哪些措施。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4"/>
          <p:cNvSpPr txBox="1">
            <a:spLocks noChangeArrowheads="1"/>
          </p:cNvSpPr>
          <p:nvPr/>
        </p:nvSpPr>
        <p:spPr bwMode="auto">
          <a:xfrm>
            <a:off x="249767" y="884768"/>
            <a:ext cx="8352367" cy="55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latin typeface="+mn-ea"/>
                <a:ea typeface="+mn-ea"/>
              </a:rPr>
              <a:t>试题一（</a:t>
            </a:r>
            <a:r>
              <a:rPr lang="en-US" altLang="zh-CN" dirty="0">
                <a:latin typeface="+mn-ea"/>
                <a:ea typeface="+mn-ea"/>
              </a:rPr>
              <a:t>25</a:t>
            </a:r>
            <a:r>
              <a:rPr lang="zh-CN" altLang="en-US">
                <a:latin typeface="+mn-ea"/>
                <a:ea typeface="+mn-ea"/>
              </a:rPr>
              <a:t>分</a:t>
            </a:r>
            <a:r>
              <a:rPr lang="zh-CN" altLang="en-US" smtClean="0">
                <a:latin typeface="+mn-ea"/>
                <a:ea typeface="+mn-ea"/>
              </a:rPr>
              <a:t>）</a:t>
            </a:r>
            <a:endParaRPr lang="en-US" altLang="zh-CN" smtClean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mtClean="0">
                <a:latin typeface="+mn-ea"/>
                <a:ea typeface="+mn-ea"/>
              </a:rPr>
              <a:t>张</a:t>
            </a:r>
            <a:r>
              <a:rPr lang="zh-CN" altLang="en-US" dirty="0">
                <a:latin typeface="+mn-ea"/>
                <a:ea typeface="+mn-ea"/>
              </a:rPr>
              <a:t>某是</a:t>
            </a:r>
            <a:r>
              <a:rPr lang="en-US" altLang="zh-CN" dirty="0">
                <a:latin typeface="+mn-ea"/>
                <a:ea typeface="+mn-ea"/>
              </a:rPr>
              <a:t>M</a:t>
            </a:r>
            <a:r>
              <a:rPr lang="zh-CN" altLang="en-US" dirty="0">
                <a:latin typeface="+mn-ea"/>
                <a:ea typeface="+mn-ea"/>
              </a:rPr>
              <a:t>公司的项目经理，有着丰富的项目管理经验，</a:t>
            </a:r>
            <a:endParaRPr lang="en-US" altLang="zh-CN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latin typeface="+mn-ea"/>
                <a:ea typeface="+mn-ea"/>
              </a:rPr>
              <a:t>最近负责某电子商务系统开发的项目管理工作。该项目经过工作分解后，范围已经明确。为了更好地对项目的开发过程进行监控，保证项目顺利完成，张某拟采用网络计划技术对项目进度进行管理。经过分析，张某得到了一张工作计划表，如表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所示。</a:t>
            </a:r>
            <a:endParaRPr lang="en-US" altLang="zh-CN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为了表明各活动之间的逻辑关系</a:t>
            </a:r>
            <a:r>
              <a:rPr lang="en-US" altLang="zh-CN" dirty="0">
                <a:latin typeface="+mn-ea"/>
                <a:ea typeface="+mn-ea"/>
              </a:rPr>
              <a:t>.</a:t>
            </a:r>
            <a:r>
              <a:rPr lang="zh-CN" altLang="en-US" dirty="0">
                <a:latin typeface="+mn-ea"/>
                <a:ea typeface="+mn-ea"/>
              </a:rPr>
              <a:t>计算工期，张某将任务及有关属性用以下样图表示，然后根据工作计划表，绘制单代号网络图。</a:t>
            </a:r>
            <a:endParaRPr lang="zh-CN" altLang="en-US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latin typeface="+mn-ea"/>
                <a:ea typeface="+mn-ea"/>
              </a:rPr>
              <a:t>其中，</a:t>
            </a:r>
            <a:r>
              <a:rPr lang="en-US" altLang="zh-CN" dirty="0">
                <a:latin typeface="+mn-ea"/>
                <a:ea typeface="+mn-ea"/>
              </a:rPr>
              <a:t>ES</a:t>
            </a:r>
            <a:r>
              <a:rPr lang="zh-CN" altLang="en-US" dirty="0">
                <a:latin typeface="+mn-ea"/>
                <a:ea typeface="+mn-ea"/>
              </a:rPr>
              <a:t>表示最早开始时间；</a:t>
            </a:r>
            <a:r>
              <a:rPr lang="en-US" altLang="zh-CN" dirty="0">
                <a:latin typeface="+mn-ea"/>
                <a:ea typeface="+mn-ea"/>
              </a:rPr>
              <a:t>EF</a:t>
            </a:r>
            <a:r>
              <a:rPr lang="zh-CN" altLang="en-US" dirty="0">
                <a:latin typeface="+mn-ea"/>
                <a:ea typeface="+mn-ea"/>
              </a:rPr>
              <a:t>表示最早结束时间；</a:t>
            </a:r>
            <a:r>
              <a:rPr lang="en-US" altLang="zh-CN" dirty="0">
                <a:latin typeface="+mn-ea"/>
                <a:ea typeface="+mn-ea"/>
              </a:rPr>
              <a:t>LS</a:t>
            </a:r>
            <a:r>
              <a:rPr lang="zh-CN" altLang="en-US" dirty="0">
                <a:latin typeface="+mn-ea"/>
                <a:ea typeface="+mn-ea"/>
              </a:rPr>
              <a:t>表示最迟开始时间；</a:t>
            </a:r>
            <a:r>
              <a:rPr lang="en-US" altLang="zh-CN" dirty="0">
                <a:latin typeface="+mn-ea"/>
                <a:ea typeface="+mn-ea"/>
              </a:rPr>
              <a:t>LF</a:t>
            </a:r>
            <a:r>
              <a:rPr lang="zh-CN" altLang="en-US" dirty="0">
                <a:latin typeface="+mn-ea"/>
                <a:ea typeface="+mn-ea"/>
              </a:rPr>
              <a:t>表示最迟结束时间；</a:t>
            </a:r>
            <a:r>
              <a:rPr lang="en-US" altLang="zh-CN" dirty="0">
                <a:latin typeface="+mn-ea"/>
                <a:ea typeface="+mn-ea"/>
              </a:rPr>
              <a:t>DU</a:t>
            </a:r>
            <a:r>
              <a:rPr lang="zh-CN" altLang="en-US" dirty="0">
                <a:latin typeface="+mn-ea"/>
                <a:ea typeface="+mn-ea"/>
              </a:rPr>
              <a:t>表示工作历时；</a:t>
            </a:r>
            <a:r>
              <a:rPr lang="en-US" altLang="zh-CN" dirty="0">
                <a:latin typeface="+mn-ea"/>
                <a:ea typeface="+mn-ea"/>
              </a:rPr>
              <a:t>ID</a:t>
            </a:r>
            <a:r>
              <a:rPr lang="zh-CN" altLang="en-US" dirty="0">
                <a:latin typeface="+mn-ea"/>
                <a:ea typeface="+mn-ea"/>
              </a:rPr>
              <a:t>表示工作代号。</a:t>
            </a:r>
            <a:endParaRPr lang="zh-CN" altLang="en-US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张某的工作计划得到了公司的认可，但是项目建设方（甲方）提出，因该项目涉及融资，希望项目工期能够提前</a:t>
            </a:r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天，并额外支付</a:t>
            </a:r>
            <a:r>
              <a:rPr lang="en-US" altLang="zh-CN" dirty="0">
                <a:latin typeface="+mn-ea"/>
                <a:ea typeface="+mn-ea"/>
              </a:rPr>
              <a:t>8</a:t>
            </a:r>
            <a:r>
              <a:rPr lang="zh-CN" altLang="en-US" dirty="0">
                <a:latin typeface="+mn-ea"/>
                <a:ea typeface="+mn-ea"/>
              </a:rPr>
              <a:t>万元的项目款。</a:t>
            </a:r>
            <a:endParaRPr lang="zh-CN" altLang="en-US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张某将新的项目计划上报给了公司，公司请财务部估算项目的利润。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28675" name="Picture 1" descr="C:\Documents and Settings\Administrator\Application Data\Tencent\Users\89710736\QQ\WinTemp\RichOle\1NTEATSHABUK7U`DMC$AUER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18" y="436034"/>
            <a:ext cx="30099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70984" y="789518"/>
          <a:ext cx="8113183" cy="4607984"/>
        </p:xfrm>
        <a:graphic>
          <a:graphicData uri="http://schemas.openxmlformats.org/drawingml/2006/table">
            <a:tbl>
              <a:tblPr/>
              <a:tblGrid>
                <a:gridCol w="1255808"/>
                <a:gridCol w="1255808"/>
                <a:gridCol w="1867189"/>
                <a:gridCol w="1867189"/>
                <a:gridCol w="1867189"/>
              </a:tblGrid>
              <a:tr h="1151993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工作代号</a:t>
                      </a:r>
                      <a:endParaRPr lang="zh-CN" sz="2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紧前工作</a:t>
                      </a:r>
                      <a:endParaRPr lang="zh-CN" sz="2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计划工作历时（天）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最短工作历时（天）</a:t>
                      </a:r>
                      <a:endParaRPr lang="zh-CN" sz="2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每缩短一天所需增加的费用（万元）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zh-CN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800" b="1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999">
                <a:tc gridSpan="5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每天的间接费用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万元</a:t>
                      </a:r>
                      <a:endParaRPr lang="zh-CN" sz="2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48" marR="914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4"/>
          <p:cNvSpPr txBox="1">
            <a:spLocks noChangeArrowheads="1"/>
          </p:cNvSpPr>
          <p:nvPr/>
        </p:nvSpPr>
        <p:spPr bwMode="auto">
          <a:xfrm>
            <a:off x="624417" y="692151"/>
            <a:ext cx="8255000" cy="555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）请按照事件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的要求，帮助张某完成此项目的单代号网络图。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）指出项目的关键路径和工期。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在事件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中，请简要分析张某应如何调整工作计划，才能既满足建设方的工期要求，又尽量节省费用。</a:t>
            </a: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dirty="0">
                <a:latin typeface="+mn-ea"/>
                <a:ea typeface="+mn-ea"/>
              </a:rPr>
              <a:t>请指出事件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中，财务部估算的项目利润因工期提前变化了多少，为什么？</a:t>
            </a:r>
            <a:endParaRPr lang="zh-CN" altLang="en-US" sz="2000" dirty="0">
              <a:latin typeface="+mn-ea"/>
              <a:ea typeface="+mn-ea"/>
            </a:endParaRPr>
          </a:p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endParaRPr lang="zh-CN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814918" y="535518"/>
            <a:ext cx="9948333" cy="518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897" tIns="51949" rIns="103897" bIns="51949">
            <a:spAutoFit/>
          </a:bodyPr>
          <a:lstStyle>
            <a:lvl1pPr marL="365125" indent="-282575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Palatino Linotype" panose="02040502050505030304" pitchFamily="18" charset="0"/>
                <a:ea typeface="楷体_GB2312" pitchFamily="49" charset="-122"/>
              </a:defRPr>
            </a:lvl9pPr>
          </a:lstStyle>
          <a:p>
            <a:pPr marL="82550" indent="0" eaLnBrk="1" hangingPunct="1"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【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200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smtClean="0">
                <a:solidFill>
                  <a:srgbClr val="FF0000"/>
                </a:solidFill>
                <a:latin typeface="+mn-ea"/>
                <a:ea typeface="+mn-ea"/>
              </a:rPr>
              <a:t>答案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】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）此项目的单代号网络图如下：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关键路径为：</a:t>
            </a:r>
            <a:r>
              <a:rPr lang="en-US" altLang="zh-CN" sz="2000" dirty="0"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D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G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H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工期为：</a:t>
            </a:r>
            <a:r>
              <a:rPr lang="en-US" altLang="zh-CN" sz="2000" dirty="0">
                <a:latin typeface="+mn-ea"/>
                <a:ea typeface="+mn-ea"/>
              </a:rPr>
              <a:t>44</a:t>
            </a:r>
            <a:r>
              <a:rPr lang="zh-CN" altLang="en-US" sz="2000" dirty="0">
                <a:latin typeface="+mn-ea"/>
                <a:ea typeface="+mn-ea"/>
              </a:rPr>
              <a:t>天。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Picture 2" descr="高级-201111-1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4" y="1526179"/>
            <a:ext cx="8815761" cy="264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extBox 4"/>
          <p:cNvSpPr txBox="1">
            <a:spLocks noChangeArrowheads="1"/>
          </p:cNvSpPr>
          <p:nvPr/>
        </p:nvSpPr>
        <p:spPr bwMode="auto">
          <a:xfrm>
            <a:off x="334433" y="719667"/>
            <a:ext cx="9041061" cy="4667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3897" tIns="51949" rIns="103897" bIns="51949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问题</a:t>
            </a:r>
            <a:r>
              <a:rPr lang="en-US" altLang="zh-CN" sz="2000" b="1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b="1" dirty="0">
                <a:latin typeface="+mn-ea"/>
              </a:rPr>
              <a:t>应压缩关键工作</a:t>
            </a:r>
            <a:r>
              <a:rPr lang="en-US" altLang="zh-CN" sz="2000" b="1" dirty="0">
                <a:latin typeface="+mn-ea"/>
              </a:rPr>
              <a:t>C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D</a:t>
            </a:r>
            <a:r>
              <a:rPr lang="zh-CN" altLang="en-US" sz="2000" b="1" dirty="0">
                <a:latin typeface="+mn-ea"/>
              </a:rPr>
              <a:t>时间各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天（此时，增加费用</a:t>
            </a:r>
            <a:r>
              <a:rPr lang="en-US" altLang="zh-CN" sz="2000" b="1" dirty="0">
                <a:latin typeface="+mn-ea"/>
              </a:rPr>
              <a:t>5</a:t>
            </a:r>
            <a:r>
              <a:rPr lang="zh-CN" altLang="en-US" sz="2000" b="1" dirty="0">
                <a:latin typeface="+mn-ea"/>
              </a:rPr>
              <a:t>万，工期为</a:t>
            </a:r>
            <a:r>
              <a:rPr lang="en-US" altLang="zh-CN" sz="2000" b="1" dirty="0">
                <a:latin typeface="+mn-ea"/>
              </a:rPr>
              <a:t>42</a:t>
            </a:r>
            <a:r>
              <a:rPr lang="zh-CN" altLang="en-US" sz="2000" b="1" dirty="0">
                <a:latin typeface="+mn-ea"/>
              </a:rPr>
              <a:t>天）。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b="1" dirty="0">
                <a:latin typeface="+mn-ea"/>
              </a:rPr>
              <a:t>（压缩</a:t>
            </a:r>
            <a:r>
              <a:rPr lang="en-US" altLang="zh-CN" sz="2000" b="1" dirty="0">
                <a:latin typeface="+mn-ea"/>
              </a:rPr>
              <a:t>G</a:t>
            </a:r>
            <a:r>
              <a:rPr lang="zh-CN" altLang="en-US" sz="2000" b="1" dirty="0">
                <a:latin typeface="+mn-ea"/>
              </a:rPr>
              <a:t>工作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天不行！将改变关键路径，改变后工期为</a:t>
            </a:r>
            <a:r>
              <a:rPr lang="en-US" altLang="zh-CN" sz="2000" b="1" dirty="0">
                <a:latin typeface="+mn-ea"/>
              </a:rPr>
              <a:t>43</a:t>
            </a:r>
            <a:r>
              <a:rPr lang="zh-CN" altLang="en-US" sz="2000" b="1" dirty="0">
                <a:latin typeface="+mn-ea"/>
              </a:rPr>
              <a:t>天，与要求不符</a:t>
            </a:r>
            <a:r>
              <a:rPr lang="zh-CN" altLang="en-US" sz="2000" b="1">
                <a:latin typeface="+mn-ea"/>
              </a:rPr>
              <a:t>）</a:t>
            </a:r>
            <a:r>
              <a:rPr lang="zh-CN" altLang="en-US" sz="2000" b="1" smtClean="0">
                <a:latin typeface="+mn-ea"/>
              </a:rPr>
              <a:t>。</a:t>
            </a:r>
            <a:endParaRPr lang="en-US" altLang="zh-CN" sz="2000" b="1" smtClean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问题</a:t>
            </a:r>
            <a:r>
              <a:rPr lang="en-US" altLang="zh-CN" sz="2000" b="1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b="1" dirty="0">
                <a:latin typeface="+mn-ea"/>
              </a:rPr>
              <a:t>利润变化为</a:t>
            </a:r>
            <a:r>
              <a:rPr lang="en-US" altLang="zh-CN" sz="2000" b="1" dirty="0">
                <a:latin typeface="+mn-ea"/>
              </a:rPr>
              <a:t>+5</a:t>
            </a:r>
            <a:r>
              <a:rPr lang="zh-CN" altLang="en-US" sz="2000" b="1" dirty="0">
                <a:latin typeface="+mn-ea"/>
              </a:rPr>
              <a:t>万元。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、压缩关键工作</a:t>
            </a:r>
            <a:r>
              <a:rPr lang="en-US" altLang="zh-CN" sz="2000" b="1" dirty="0">
                <a:latin typeface="+mn-ea"/>
              </a:rPr>
              <a:t>C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D</a:t>
            </a:r>
            <a:r>
              <a:rPr lang="zh-CN" altLang="en-US" sz="2000" b="1" dirty="0">
                <a:latin typeface="+mn-ea"/>
              </a:rPr>
              <a:t>时间各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天后，成本增加</a:t>
            </a:r>
            <a:r>
              <a:rPr lang="en-US" altLang="zh-CN" sz="2000" b="1" dirty="0">
                <a:latin typeface="+mn-ea"/>
              </a:rPr>
              <a:t>5</a:t>
            </a:r>
            <a:r>
              <a:rPr lang="zh-CN" altLang="en-US" sz="2000" b="1" dirty="0">
                <a:latin typeface="+mn-ea"/>
              </a:rPr>
              <a:t>万元（</a:t>
            </a:r>
            <a:r>
              <a:rPr lang="en-US" altLang="zh-CN" sz="2000" b="1" dirty="0">
                <a:latin typeface="+mn-ea"/>
              </a:rPr>
              <a:t>-5</a:t>
            </a:r>
            <a:r>
              <a:rPr lang="zh-CN" altLang="en-US" sz="2000" b="1" dirty="0">
                <a:latin typeface="+mn-ea"/>
              </a:rPr>
              <a:t>）；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、甲方增加</a:t>
            </a:r>
            <a:r>
              <a:rPr lang="en-US" altLang="zh-CN" sz="2000" b="1" dirty="0">
                <a:latin typeface="+mn-ea"/>
              </a:rPr>
              <a:t>8</a:t>
            </a:r>
            <a:r>
              <a:rPr lang="zh-CN" altLang="en-US" sz="2000" b="1" dirty="0">
                <a:latin typeface="+mn-ea"/>
              </a:rPr>
              <a:t>万（</a:t>
            </a:r>
            <a:r>
              <a:rPr lang="en-US" altLang="zh-CN" sz="2000" b="1" dirty="0">
                <a:latin typeface="+mn-ea"/>
              </a:rPr>
              <a:t>+8</a:t>
            </a:r>
            <a:r>
              <a:rPr lang="zh-CN" altLang="en-US" sz="2000" b="1" dirty="0">
                <a:latin typeface="+mn-ea"/>
              </a:rPr>
              <a:t>）；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en-US" altLang="zh-CN" sz="2000" b="1" dirty="0">
                <a:latin typeface="+mn-ea"/>
              </a:rPr>
              <a:t>3</a:t>
            </a:r>
            <a:r>
              <a:rPr lang="zh-CN" altLang="en-US" sz="2000" b="1" dirty="0">
                <a:latin typeface="+mn-ea"/>
              </a:rPr>
              <a:t>、根据“每天的间接费用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万元”，缩短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天工期，节省间接费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万（</a:t>
            </a:r>
            <a:r>
              <a:rPr lang="en-US" altLang="zh-CN" sz="2000" b="1" dirty="0">
                <a:latin typeface="+mn-ea"/>
              </a:rPr>
              <a:t>+2</a:t>
            </a:r>
            <a:r>
              <a:rPr lang="zh-CN" altLang="en-US" sz="2000" b="1" dirty="0">
                <a:latin typeface="+mn-ea"/>
              </a:rPr>
              <a:t>）；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defRPr/>
            </a:pPr>
            <a:r>
              <a:rPr lang="zh-CN" altLang="en-US" sz="2000" b="1" dirty="0">
                <a:latin typeface="+mn-ea"/>
              </a:rPr>
              <a:t>所以，利润变化为：</a:t>
            </a:r>
            <a:r>
              <a:rPr lang="en-US" altLang="zh-CN" sz="2000" b="1" dirty="0">
                <a:latin typeface="+mn-ea"/>
              </a:rPr>
              <a:t>-5+8+2=5</a:t>
            </a:r>
            <a:r>
              <a:rPr lang="zh-CN" altLang="en-US" sz="2000" b="1" dirty="0">
                <a:latin typeface="+mn-ea"/>
              </a:rPr>
              <a:t>万。</a:t>
            </a:r>
            <a:endParaRPr lang="en-US" altLang="zh-CN" sz="20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9" y="532704"/>
            <a:ext cx="9225915" cy="509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2121" y="480762"/>
            <a:ext cx="771645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背景：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某施工单位承担了一项架空光缆线路工程，设有甲、乙、丙三个中继段。</a:t>
            </a:r>
            <a:endParaRPr lang="zh-CN" altLang="en-US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项目部根据具体情况进行了工作分解，估算了各工作的持续时间，确定了各工作之间的逻辑关系，编制了工作逻辑关系及持续时间表（见表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en-US" sz="2000" b="1">
                <a:latin typeface="+mn-ea"/>
              </a:rPr>
              <a:t>），并据此绘制了进度计划网络图。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图</a:t>
            </a:r>
            <a:r>
              <a:rPr lang="en-US" altLang="zh-CN" sz="2000" b="1">
                <a:latin typeface="+mn-ea"/>
              </a:rPr>
              <a:t>1</a:t>
            </a:r>
            <a:r>
              <a:rPr lang="zh-CN" altLang="en-US" sz="2000" b="1">
                <a:latin typeface="+mn-ea"/>
              </a:rPr>
              <a:t>给出了部分进度计划网络图。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施工过程中，因设计不合理引起光缆路由变更，造成“架设乙段光缆”推迟</a:t>
            </a:r>
            <a:r>
              <a:rPr lang="en-US" altLang="zh-CN" sz="2000" b="1">
                <a:latin typeface="+mn-ea"/>
              </a:rPr>
              <a:t>2d</a:t>
            </a:r>
            <a:r>
              <a:rPr lang="zh-CN" altLang="en-US" sz="2000" b="1">
                <a:latin typeface="+mn-ea"/>
              </a:rPr>
              <a:t>完工。</a:t>
            </a:r>
            <a:endParaRPr lang="zh-CN" altLang="en-US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“乙段接续”工作进行中，因熔接机故障停工</a:t>
            </a:r>
            <a:r>
              <a:rPr lang="en-US" altLang="zh-CN" sz="2000" b="1">
                <a:latin typeface="+mn-ea"/>
              </a:rPr>
              <a:t>4d</a:t>
            </a:r>
            <a:r>
              <a:rPr lang="zh-CN" altLang="en-US" sz="2000" b="1">
                <a:latin typeface="+mn-ea"/>
              </a:rPr>
              <a:t>。由于工作量估计不准确，“架设丙段光缆”的持续时间比计划缩短了</a:t>
            </a:r>
            <a:r>
              <a:rPr lang="en-US" altLang="zh-CN" sz="2000" b="1">
                <a:latin typeface="+mn-ea"/>
              </a:rPr>
              <a:t>1d</a:t>
            </a:r>
            <a:r>
              <a:rPr lang="zh-CN" altLang="en-US" sz="2000" b="1">
                <a:latin typeface="+mn-ea"/>
              </a:rPr>
              <a:t>，“甲段接续”、“安装杆路标牌”的持续时间分别增加</a:t>
            </a:r>
            <a:r>
              <a:rPr lang="en-US" altLang="zh-CN" sz="2000" b="1">
                <a:latin typeface="+mn-ea"/>
              </a:rPr>
              <a:t>1d</a:t>
            </a:r>
            <a:r>
              <a:rPr lang="zh-CN" altLang="en-US" sz="2000" b="1">
                <a:latin typeface="+mn-ea"/>
              </a:rPr>
              <a:t>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endParaRPr lang="zh-CN" altLang="en-US" sz="2000" b="1" dirty="0">
              <a:latin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712" y="230481"/>
            <a:ext cx="7071049" cy="4498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30" y="5357422"/>
            <a:ext cx="9091262" cy="84660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884" y="474563"/>
            <a:ext cx="68406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问题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1.</a:t>
            </a:r>
            <a:r>
              <a:rPr lang="zh-CN" altLang="en-US" sz="2000" b="1">
                <a:latin typeface="+mn-ea"/>
              </a:rPr>
              <a:t>在答题卡指定区域绘制完整的进度计划网络图。</a:t>
            </a:r>
            <a:endParaRPr lang="zh-CN" altLang="en-US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2.</a:t>
            </a:r>
            <a:r>
              <a:rPr lang="zh-CN" altLang="en-US" sz="2000" b="1">
                <a:latin typeface="+mn-ea"/>
              </a:rPr>
              <a:t>按照下面格式填写进度计划中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F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H</a:t>
            </a:r>
            <a:r>
              <a:rPr lang="zh-CN" altLang="en-US" sz="2000" b="1">
                <a:latin typeface="+mn-ea"/>
              </a:rPr>
              <a:t>的工作时间参数。</a:t>
            </a: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3.</a:t>
            </a:r>
            <a:r>
              <a:rPr lang="zh-CN" altLang="en-US" sz="2000" b="1">
                <a:latin typeface="+mn-ea"/>
              </a:rPr>
              <a:t>列出进度计划中关键工作的工作代号，并计算计划工期。</a:t>
            </a:r>
            <a:endParaRPr lang="en-US" altLang="zh-CN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4.</a:t>
            </a:r>
            <a:r>
              <a:rPr lang="zh-CN" altLang="en-US" sz="2000" b="1">
                <a:latin typeface="+mn-ea"/>
              </a:rPr>
              <a:t>计算本工程的实际工期。</a:t>
            </a:r>
            <a:endParaRPr lang="zh-CN" altLang="en-US" sz="2000" b="1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2649" y="2108594"/>
            <a:ext cx="1981148" cy="97925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367" y="899678"/>
            <a:ext cx="65975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问题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1.</a:t>
            </a:r>
            <a:r>
              <a:rPr lang="zh-CN" altLang="en-US" sz="2000" b="1">
                <a:latin typeface="+mn-ea"/>
              </a:rPr>
              <a:t>在答题卡指定区域绘制完整的进度计划网络图。</a:t>
            </a:r>
            <a:endParaRPr lang="zh-CN" altLang="en-US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 indent="53975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>
                <a:latin typeface="+mn-ea"/>
              </a:rPr>
              <a:t>完整的进度计划网络图为：</a:t>
            </a:r>
            <a:endParaRPr lang="zh-CN" altLang="en-US" sz="2000" b="1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80" y="3162743"/>
            <a:ext cx="6414915" cy="1508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068" y="844952"/>
            <a:ext cx="651654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2</a:t>
            </a:r>
            <a:r>
              <a:rPr lang="en-US" altLang="zh-CN" sz="2000" b="1" smtClean="0">
                <a:latin typeface="+mn-ea"/>
              </a:rPr>
              <a:t>.</a:t>
            </a:r>
            <a:endParaRPr lang="en-US" altLang="zh-CN" sz="2000" b="1" smtClean="0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 smtClean="0">
                <a:latin typeface="+mn-ea"/>
              </a:rPr>
              <a:t>按照</a:t>
            </a:r>
            <a:r>
              <a:rPr lang="zh-CN" altLang="en-US" sz="2000" b="1">
                <a:latin typeface="+mn-ea"/>
              </a:rPr>
              <a:t>下面格式填写进度计划中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F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H</a:t>
            </a:r>
            <a:r>
              <a:rPr lang="zh-CN" altLang="en-US" sz="2000" b="1">
                <a:latin typeface="+mn-ea"/>
              </a:rPr>
              <a:t>的工作时间参数。</a:t>
            </a:r>
            <a:endParaRPr lang="zh-CN" altLang="en-US" sz="2000" b="1">
              <a:latin typeface="+mn-ea"/>
            </a:endParaRPr>
          </a:p>
          <a:p>
            <a:pPr indent="53975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br>
              <a:rPr lang="zh-CN" altLang="en-US" sz="2000" b="1">
                <a:latin typeface="+mn-ea"/>
              </a:rPr>
            </a:br>
            <a:r>
              <a:rPr lang="zh-CN" altLang="en-US" sz="2000" b="1">
                <a:latin typeface="+mn-ea"/>
              </a:rPr>
              <a:t>        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E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F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H</a:t>
            </a:r>
            <a:r>
              <a:rPr lang="zh-CN" altLang="en-US" sz="2000" b="1">
                <a:latin typeface="+mn-ea"/>
              </a:rPr>
              <a:t>的工作时间参数分别是：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51" y="3756218"/>
            <a:ext cx="7167742" cy="1074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5109" y="107027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4190"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3.</a:t>
            </a:r>
            <a:r>
              <a:rPr lang="zh-CN" altLang="en-US" sz="2000" b="1">
                <a:latin typeface="+mn-ea"/>
              </a:rPr>
              <a:t>列出进度计划中关键工作的工作代号，并计算计划工期。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关键工作代号为：</a:t>
            </a:r>
            <a:r>
              <a:rPr lang="en-US" altLang="zh-CN" sz="2000" b="1">
                <a:latin typeface="+mn-ea"/>
              </a:rPr>
              <a:t>A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B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C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D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G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I</a:t>
            </a:r>
            <a:r>
              <a:rPr lang="zh-CN" altLang="en-US" sz="2000" b="1">
                <a:latin typeface="+mn-ea"/>
              </a:rPr>
              <a:t>、</a:t>
            </a:r>
            <a:r>
              <a:rPr lang="en-US" altLang="zh-CN" sz="2000" b="1">
                <a:latin typeface="+mn-ea"/>
              </a:rPr>
              <a:t>J</a:t>
            </a:r>
            <a:r>
              <a:rPr lang="zh-CN" altLang="en-US" sz="2000" b="1">
                <a:latin typeface="+mn-ea"/>
              </a:rPr>
              <a:t>。</a:t>
            </a:r>
            <a:endParaRPr lang="zh-CN" altLang="en-US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计划工期为：</a:t>
            </a:r>
            <a:r>
              <a:rPr lang="en-US" altLang="zh-CN" sz="2000" b="1">
                <a:latin typeface="+mn-ea"/>
              </a:rPr>
              <a:t>2d(A)+4d(B)+5d(C)+6d(D)+5d(G)+4d(I)+1d(J)=27d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6683" y="54261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4190">
              <a:lnSpc>
                <a:spcPct val="150000"/>
              </a:lnSpc>
            </a:pPr>
            <a:r>
              <a:rPr lang="en-US" altLang="zh-CN" sz="2000" b="1">
                <a:latin typeface="+mn-ea"/>
              </a:rPr>
              <a:t>4.</a:t>
            </a:r>
            <a:r>
              <a:rPr lang="zh-CN" altLang="en-US" sz="2000" b="1">
                <a:latin typeface="+mn-ea"/>
              </a:rPr>
              <a:t>计算本工程的实际工期。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2000" b="1">
                <a:solidFill>
                  <a:srgbClr val="FF0000"/>
                </a:solidFill>
                <a:latin typeface="+mn-ea"/>
              </a:rPr>
              <a:t>答案</a:t>
            </a:r>
            <a:r>
              <a:rPr lang="en-US" altLang="zh-CN" sz="2000" b="1">
                <a:solidFill>
                  <a:srgbClr val="FF0000"/>
                </a:solidFill>
                <a:latin typeface="+mn-ea"/>
              </a:rPr>
              <a:t>】</a:t>
            </a:r>
            <a:endParaRPr lang="en-US" altLang="zh-CN" sz="2000" b="1">
              <a:solidFill>
                <a:srgbClr val="FF0000"/>
              </a:solidFill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施工过程相关事件发生后，网络图中关键路径发生变化（见下图</a:t>
            </a:r>
            <a:r>
              <a:rPr lang="zh-CN" altLang="en-US" sz="2000" b="1" smtClean="0">
                <a:latin typeface="+mn-ea"/>
              </a:rPr>
              <a:t>）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r>
              <a:rPr lang="zh-CN" altLang="en-US" sz="2000" b="1">
                <a:latin typeface="+mn-ea"/>
              </a:rPr>
              <a:t>则实际工期：</a:t>
            </a:r>
            <a:r>
              <a:rPr lang="en-US" altLang="zh-CN" sz="2000" b="1">
                <a:latin typeface="+mn-ea"/>
              </a:rPr>
              <a:t>2+4+7+7+5+4+1=30d</a:t>
            </a:r>
            <a:r>
              <a:rPr lang="zh-CN" altLang="en-US" sz="2000" b="1">
                <a:latin typeface="+mn-ea"/>
              </a:rPr>
              <a:t>。</a:t>
            </a:r>
            <a:endParaRPr lang="en-US" altLang="zh-CN" sz="2000" b="1">
              <a:latin typeface="+mn-ea"/>
            </a:endParaRPr>
          </a:p>
          <a:p>
            <a:pPr indent="504190">
              <a:lnSpc>
                <a:spcPct val="150000"/>
              </a:lnSpc>
            </a:pPr>
            <a:endParaRPr lang="en-US" altLang="zh-CN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75" y="3323917"/>
            <a:ext cx="8177913" cy="18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6" y="2170510"/>
            <a:ext cx="8623139" cy="205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Application Data\Tencent\Users\89710736\QQ\WinTemp\RichOle\DP1HG[)A}PCOS}L5F_~ANCX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3" y="941058"/>
            <a:ext cx="8271704" cy="475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:\Documents and Settings\Administrator\Application Data\Tencent\Users\89710736\QQ\WinTemp\RichOle\]Q$S3V{P$RTK)B3}%6[TKQG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2" y="951317"/>
            <a:ext cx="8397007" cy="488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薛大龙\AppData\Roaming\Tencent\Users\89710736\QQ\WinTemp\RichOle\UQ@){GBL2~U5$ZLEL8(~}E7.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7" y="1395006"/>
            <a:ext cx="8361308" cy="360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0.5"/>
</p:tagLst>
</file>

<file path=ppt/tags/tag2.xml><?xml version="1.0" encoding="utf-8"?>
<p:tagLst xmlns:p="http://schemas.openxmlformats.org/presentationml/2006/main">
  <p:tag name="PA" val="v5.0.5"/>
</p:tagLst>
</file>

<file path=ppt/tags/tag3.xml><?xml version="1.0" encoding="utf-8"?>
<p:tagLst xmlns:p="http://schemas.openxmlformats.org/presentationml/2006/main">
  <p:tag name="PA" val="v5.0.5"/>
</p:tagLst>
</file>

<file path=ppt/tags/tag4.xml><?xml version="1.0" encoding="utf-8"?>
<p:tagLst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4769</Words>
  <Application>WPS 演示</Application>
  <PresentationFormat>自定义</PresentationFormat>
  <Paragraphs>510</Paragraphs>
  <Slides>57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5" baseType="lpstr">
      <vt:lpstr>Arial</vt:lpstr>
      <vt:lpstr>宋体</vt:lpstr>
      <vt:lpstr>Wingdings</vt:lpstr>
      <vt:lpstr>黑体</vt:lpstr>
      <vt:lpstr>Times New Roman</vt:lpstr>
      <vt:lpstr>Calibri</vt:lpstr>
      <vt:lpstr>Gill Sans MT</vt:lpstr>
      <vt:lpstr>华文中宋</vt:lpstr>
      <vt:lpstr>微软雅黑</vt:lpstr>
      <vt:lpstr>Arial Unicode MS</vt:lpstr>
      <vt:lpstr>Tw Cen MT</vt:lpstr>
      <vt:lpstr>Segoe Print</vt:lpstr>
      <vt:lpstr>等线</vt:lpstr>
      <vt:lpstr>Times New Roman</vt:lpstr>
      <vt:lpstr>Palatino Linotype</vt:lpstr>
      <vt:lpstr>楷体_GB2312</vt:lpstr>
      <vt:lpstr>新宋体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ThinkPad</cp:lastModifiedBy>
  <cp:revision>141</cp:revision>
  <dcterms:created xsi:type="dcterms:W3CDTF">2016-09-12T07:04:00Z</dcterms:created>
  <dcterms:modified xsi:type="dcterms:W3CDTF">2018-12-12T03:16:57Z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